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webextensions/webextension1.xml" ContentType="application/vnd.ms-office.webextension+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layout4.xml" ContentType="application/vnd.openxmlformats-officedocument.drawingml.diagramLayout+xml"/>
  <Override PartName="/ppt/diagrams/quickStyle4.xml" ContentType="application/vnd.openxmlformats-officedocument.drawingml.diagramStyle+xml"/>
  <Override PartName="/ppt/ink/ink3.xml" ContentType="application/inkml+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ink/ink1.xml" ContentType="application/inkml+xml"/>
  <Override PartName="/ppt/ink/ink4.xml" ContentType="application/inkml+xml"/>
  <Override PartName="/ppt/diagrams/drawing4.xml" ContentType="application/vnd.ms-office.drawingml.diagramDrawing+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diagrams/drawing3.xml" ContentType="application/vnd.ms-office.drawingml.diagramDrawing+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layout5.xml" ContentType="application/vnd.openxmlformats-officedocument.drawingml.diagramLayout+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ink/ink2.xml" ContentType="application/inkml+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colors4.xml" ContentType="application/vnd.openxmlformats-officedocument.drawingml.diagramColors+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4"/>
  </p:notesMasterIdLst>
  <p:sldIdLst>
    <p:sldId id="405" r:id="rId2"/>
    <p:sldId id="406" r:id="rId3"/>
    <p:sldId id="256" r:id="rId4"/>
    <p:sldId id="257" r:id="rId5"/>
    <p:sldId id="258" r:id="rId6"/>
    <p:sldId id="259" r:id="rId7"/>
    <p:sldId id="272" r:id="rId8"/>
    <p:sldId id="277" r:id="rId9"/>
    <p:sldId id="431" r:id="rId10"/>
    <p:sldId id="273" r:id="rId11"/>
    <p:sldId id="260" r:id="rId12"/>
    <p:sldId id="263" r:id="rId13"/>
    <p:sldId id="270" r:id="rId14"/>
    <p:sldId id="265" r:id="rId15"/>
    <p:sldId id="266" r:id="rId16"/>
    <p:sldId id="268" r:id="rId17"/>
    <p:sldId id="267" r:id="rId18"/>
    <p:sldId id="269" r:id="rId19"/>
    <p:sldId id="261" r:id="rId20"/>
    <p:sldId id="262" r:id="rId21"/>
    <p:sldId id="264" r:id="rId22"/>
    <p:sldId id="271" r:id="rId23"/>
    <p:sldId id="282" r:id="rId24"/>
    <p:sldId id="274" r:id="rId25"/>
    <p:sldId id="280" r:id="rId26"/>
    <p:sldId id="279" r:id="rId27"/>
    <p:sldId id="432" r:id="rId28"/>
    <p:sldId id="278" r:id="rId29"/>
    <p:sldId id="281" r:id="rId30"/>
    <p:sldId id="275" r:id="rId31"/>
    <p:sldId id="413" r:id="rId32"/>
    <p:sldId id="408" r:id="rId33"/>
    <p:sldId id="409" r:id="rId34"/>
    <p:sldId id="433" r:id="rId35"/>
    <p:sldId id="324" r:id="rId36"/>
    <p:sldId id="411" r:id="rId37"/>
    <p:sldId id="412" r:id="rId38"/>
    <p:sldId id="285" r:id="rId39"/>
    <p:sldId id="286" r:id="rId40"/>
    <p:sldId id="331" r:id="rId41"/>
    <p:sldId id="296" r:id="rId42"/>
    <p:sldId id="407" r:id="rId43"/>
    <p:sldId id="276" r:id="rId44"/>
    <p:sldId id="402" r:id="rId45"/>
    <p:sldId id="299" r:id="rId46"/>
    <p:sldId id="337" r:id="rId47"/>
    <p:sldId id="303" r:id="rId48"/>
    <p:sldId id="332" r:id="rId49"/>
    <p:sldId id="333" r:id="rId50"/>
    <p:sldId id="382" r:id="rId51"/>
    <p:sldId id="383" r:id="rId52"/>
    <p:sldId id="401" r:id="rId53"/>
    <p:sldId id="384" r:id="rId54"/>
    <p:sldId id="399" r:id="rId55"/>
    <p:sldId id="390" r:id="rId56"/>
    <p:sldId id="338" r:id="rId57"/>
    <p:sldId id="403" r:id="rId58"/>
    <p:sldId id="283" r:id="rId59"/>
    <p:sldId id="434" r:id="rId60"/>
    <p:sldId id="404" r:id="rId61"/>
    <p:sldId id="340" r:id="rId62"/>
    <p:sldId id="423" r:id="rId63"/>
    <p:sldId id="414" r:id="rId64"/>
    <p:sldId id="425" r:id="rId65"/>
    <p:sldId id="415" r:id="rId66"/>
    <p:sldId id="436" r:id="rId67"/>
    <p:sldId id="426" r:id="rId68"/>
    <p:sldId id="418" r:id="rId69"/>
    <p:sldId id="427" r:id="rId70"/>
    <p:sldId id="373" r:id="rId71"/>
    <p:sldId id="430" r:id="rId72"/>
    <p:sldId id="375" r:id="rId73"/>
    <p:sldId id="304" r:id="rId74"/>
    <p:sldId id="435" r:id="rId75"/>
    <p:sldId id="428" r:id="rId76"/>
    <p:sldId id="419" r:id="rId77"/>
    <p:sldId id="420" r:id="rId78"/>
    <p:sldId id="421" r:id="rId79"/>
    <p:sldId id="422" r:id="rId80"/>
    <p:sldId id="429" r:id="rId81"/>
    <p:sldId id="424" r:id="rId82"/>
    <p:sldId id="416" r:id="rId83"/>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477C58-F8B7-4F2F-8F7B-F7376AC02A1E}" v="8" dt="2026-04-20T06:27:08.341"/>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309" autoAdjust="0"/>
    <p:restoredTop sz="94660"/>
  </p:normalViewPr>
  <p:slideViewPr>
    <p:cSldViewPr snapToGrid="0">
      <p:cViewPr varScale="1">
        <p:scale>
          <a:sx n="70" d="100"/>
          <a:sy n="70" d="100"/>
        </p:scale>
        <p:origin x="256"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notesMaster" Target="notesMasters/notesMaster1.xml"/><Relationship Id="rId89" Type="http://schemas.microsoft.com/office/2015/10/relationships/revisionInfo" Target="revisionInfo.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customXml" Target="../customXml/item1.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ableStyles" Target="tableStyles.xml"/><Relationship Id="rId9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customXml" Target="../customXml/item3.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3" Type="http://schemas.openxmlformats.org/officeDocument/2006/relationships/oleObject" Target="file:///C:\Users\B040567\Downloads\20191120165038264957034HISB7.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a-DK"/>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da-DK" sz="1400"/>
              <a:t>Forventet middellevealder for nyfødte danskere</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da-DK"/>
        </a:p>
      </c:txPr>
    </c:title>
    <c:autoTitleDeleted val="0"/>
    <c:plotArea>
      <c:layout/>
      <c:scatterChart>
        <c:scatterStyle val="smoothMarker"/>
        <c:varyColors val="0"/>
        <c:ser>
          <c:idx val="0"/>
          <c:order val="0"/>
          <c:tx>
            <c:strRef>
              <c:f>HISB7!$A$5</c:f>
              <c:strCache>
                <c:ptCount val="1"/>
                <c:pt idx="0">
                  <c:v>Mænd</c:v>
                </c:pt>
              </c:strCache>
            </c:strRef>
          </c:tx>
          <c:spPr>
            <a:ln w="19050" cap="rnd">
              <a:solidFill>
                <a:schemeClr val="accent1">
                  <a:shade val="76000"/>
                </a:schemeClr>
              </a:solidFill>
              <a:round/>
            </a:ln>
            <a:effectLst/>
          </c:spPr>
          <c:marker>
            <c:symbol val="none"/>
          </c:marker>
          <c:xVal>
            <c:numRef>
              <c:f>HISB7!$B$4:$BV$4</c:f>
              <c:numCache>
                <c:formatCode>General</c:formatCode>
                <c:ptCount val="73"/>
                <c:pt idx="0">
                  <c:v>1845</c:v>
                </c:pt>
                <c:pt idx="1">
                  <c:v>1855</c:v>
                </c:pt>
                <c:pt idx="2">
                  <c:v>1865</c:v>
                </c:pt>
                <c:pt idx="3">
                  <c:v>1875</c:v>
                </c:pt>
                <c:pt idx="4">
                  <c:v>1885</c:v>
                </c:pt>
                <c:pt idx="5">
                  <c:v>1895</c:v>
                </c:pt>
                <c:pt idx="6">
                  <c:v>1903</c:v>
                </c:pt>
                <c:pt idx="7">
                  <c:v>1908</c:v>
                </c:pt>
                <c:pt idx="8">
                  <c:v>1913</c:v>
                </c:pt>
                <c:pt idx="9">
                  <c:v>1918</c:v>
                </c:pt>
                <c:pt idx="10">
                  <c:v>1923</c:v>
                </c:pt>
                <c:pt idx="11">
                  <c:v>1928</c:v>
                </c:pt>
                <c:pt idx="12">
                  <c:v>1933</c:v>
                </c:pt>
                <c:pt idx="13">
                  <c:v>1938</c:v>
                </c:pt>
                <c:pt idx="14">
                  <c:v>1943</c:v>
                </c:pt>
                <c:pt idx="15">
                  <c:v>1948</c:v>
                </c:pt>
                <c:pt idx="16">
                  <c:v>1951</c:v>
                </c:pt>
                <c:pt idx="17">
                  <c:v>1958</c:v>
                </c:pt>
                <c:pt idx="18">
                  <c:v>1962</c:v>
                </c:pt>
                <c:pt idx="19">
                  <c:v>1964</c:v>
                </c:pt>
                <c:pt idx="20">
                  <c:v>1966</c:v>
                </c:pt>
                <c:pt idx="21">
                  <c:v>1967</c:v>
                </c:pt>
                <c:pt idx="22">
                  <c:v>1968</c:v>
                </c:pt>
                <c:pt idx="23">
                  <c:v>1969</c:v>
                </c:pt>
                <c:pt idx="24">
                  <c:v>1970</c:v>
                </c:pt>
                <c:pt idx="25">
                  <c:v>1971</c:v>
                </c:pt>
                <c:pt idx="26">
                  <c:v>1972</c:v>
                </c:pt>
                <c:pt idx="27">
                  <c:v>1973</c:v>
                </c:pt>
                <c:pt idx="28">
                  <c:v>1974</c:v>
                </c:pt>
                <c:pt idx="29">
                  <c:v>1975</c:v>
                </c:pt>
                <c:pt idx="30">
                  <c:v>1976</c:v>
                </c:pt>
                <c:pt idx="31">
                  <c:v>1977</c:v>
                </c:pt>
                <c:pt idx="32">
                  <c:v>1978</c:v>
                </c:pt>
                <c:pt idx="33">
                  <c:v>1979</c:v>
                </c:pt>
                <c:pt idx="34">
                  <c:v>1980</c:v>
                </c:pt>
                <c:pt idx="35">
                  <c:v>1981</c:v>
                </c:pt>
                <c:pt idx="36">
                  <c:v>1982</c:v>
                </c:pt>
                <c:pt idx="37">
                  <c:v>1983</c:v>
                </c:pt>
                <c:pt idx="38">
                  <c:v>1984</c:v>
                </c:pt>
                <c:pt idx="39">
                  <c:v>1985</c:v>
                </c:pt>
                <c:pt idx="40">
                  <c:v>1986</c:v>
                </c:pt>
                <c:pt idx="41">
                  <c:v>1987</c:v>
                </c:pt>
                <c:pt idx="42">
                  <c:v>1988</c:v>
                </c:pt>
                <c:pt idx="43">
                  <c:v>1989</c:v>
                </c:pt>
                <c:pt idx="44">
                  <c:v>1990</c:v>
                </c:pt>
                <c:pt idx="45">
                  <c:v>1991</c:v>
                </c:pt>
                <c:pt idx="46">
                  <c:v>1992</c:v>
                </c:pt>
                <c:pt idx="47">
                  <c:v>1993</c:v>
                </c:pt>
                <c:pt idx="48">
                  <c:v>1994</c:v>
                </c:pt>
                <c:pt idx="49">
                  <c:v>1995</c:v>
                </c:pt>
                <c:pt idx="50">
                  <c:v>1996</c:v>
                </c:pt>
                <c:pt idx="51">
                  <c:v>1997</c:v>
                </c:pt>
                <c:pt idx="52">
                  <c:v>1998</c:v>
                </c:pt>
                <c:pt idx="53">
                  <c:v>1999</c:v>
                </c:pt>
                <c:pt idx="54">
                  <c:v>2000</c:v>
                </c:pt>
                <c:pt idx="55">
                  <c:v>2001</c:v>
                </c:pt>
                <c:pt idx="56">
                  <c:v>2002</c:v>
                </c:pt>
                <c:pt idx="57">
                  <c:v>2003</c:v>
                </c:pt>
                <c:pt idx="58">
                  <c:v>2004</c:v>
                </c:pt>
                <c:pt idx="59">
                  <c:v>2005</c:v>
                </c:pt>
                <c:pt idx="60">
                  <c:v>2006</c:v>
                </c:pt>
                <c:pt idx="61">
                  <c:v>2007</c:v>
                </c:pt>
                <c:pt idx="62">
                  <c:v>2008</c:v>
                </c:pt>
                <c:pt idx="63">
                  <c:v>2009</c:v>
                </c:pt>
                <c:pt idx="64">
                  <c:v>2010</c:v>
                </c:pt>
                <c:pt idx="65">
                  <c:v>2011</c:v>
                </c:pt>
                <c:pt idx="66">
                  <c:v>2012</c:v>
                </c:pt>
                <c:pt idx="67">
                  <c:v>2013</c:v>
                </c:pt>
                <c:pt idx="68">
                  <c:v>2014</c:v>
                </c:pt>
                <c:pt idx="69">
                  <c:v>2015</c:v>
                </c:pt>
                <c:pt idx="70">
                  <c:v>2016</c:v>
                </c:pt>
                <c:pt idx="71">
                  <c:v>2017</c:v>
                </c:pt>
                <c:pt idx="72">
                  <c:v>2018</c:v>
                </c:pt>
              </c:numCache>
            </c:numRef>
          </c:xVal>
          <c:yVal>
            <c:numRef>
              <c:f>HISB7!$B$5:$BV$5</c:f>
              <c:numCache>
                <c:formatCode>General</c:formatCode>
                <c:ptCount val="73"/>
                <c:pt idx="0">
                  <c:v>42.9</c:v>
                </c:pt>
                <c:pt idx="1">
                  <c:v>43.1</c:v>
                </c:pt>
                <c:pt idx="2">
                  <c:v>43.7</c:v>
                </c:pt>
                <c:pt idx="3">
                  <c:v>45.5</c:v>
                </c:pt>
                <c:pt idx="4">
                  <c:v>46.8</c:v>
                </c:pt>
                <c:pt idx="5">
                  <c:v>48.6</c:v>
                </c:pt>
                <c:pt idx="6">
                  <c:v>52.9</c:v>
                </c:pt>
                <c:pt idx="7">
                  <c:v>54.9</c:v>
                </c:pt>
                <c:pt idx="8">
                  <c:v>56.2</c:v>
                </c:pt>
                <c:pt idx="9">
                  <c:v>55.8</c:v>
                </c:pt>
                <c:pt idx="10">
                  <c:v>60.3</c:v>
                </c:pt>
                <c:pt idx="11">
                  <c:v>60.9</c:v>
                </c:pt>
                <c:pt idx="12">
                  <c:v>62</c:v>
                </c:pt>
                <c:pt idx="13">
                  <c:v>63.5</c:v>
                </c:pt>
                <c:pt idx="14">
                  <c:v>65.599999999999994</c:v>
                </c:pt>
                <c:pt idx="15">
                  <c:v>67.8</c:v>
                </c:pt>
                <c:pt idx="16">
                  <c:v>69.8</c:v>
                </c:pt>
                <c:pt idx="17">
                  <c:v>70.400000000000006</c:v>
                </c:pt>
                <c:pt idx="18">
                  <c:v>70.400000000000006</c:v>
                </c:pt>
                <c:pt idx="19">
                  <c:v>70.3</c:v>
                </c:pt>
                <c:pt idx="20">
                  <c:v>70.099999999999994</c:v>
                </c:pt>
                <c:pt idx="21">
                  <c:v>70.3</c:v>
                </c:pt>
                <c:pt idx="22">
                  <c:v>70.599999999999994</c:v>
                </c:pt>
                <c:pt idx="23">
                  <c:v>70.7</c:v>
                </c:pt>
                <c:pt idx="24">
                  <c:v>70.8</c:v>
                </c:pt>
                <c:pt idx="25">
                  <c:v>70.7</c:v>
                </c:pt>
                <c:pt idx="26">
                  <c:v>70.7</c:v>
                </c:pt>
                <c:pt idx="27">
                  <c:v>70.8</c:v>
                </c:pt>
                <c:pt idx="28">
                  <c:v>70.8</c:v>
                </c:pt>
                <c:pt idx="29">
                  <c:v>71.099999999999994</c:v>
                </c:pt>
                <c:pt idx="30">
                  <c:v>71.099999999999994</c:v>
                </c:pt>
                <c:pt idx="31">
                  <c:v>71.2</c:v>
                </c:pt>
                <c:pt idx="32">
                  <c:v>71.5</c:v>
                </c:pt>
                <c:pt idx="33">
                  <c:v>71.3</c:v>
                </c:pt>
                <c:pt idx="34">
                  <c:v>71.2</c:v>
                </c:pt>
                <c:pt idx="35">
                  <c:v>71.099999999999994</c:v>
                </c:pt>
                <c:pt idx="36">
                  <c:v>71.400000000000006</c:v>
                </c:pt>
                <c:pt idx="37">
                  <c:v>71.5</c:v>
                </c:pt>
                <c:pt idx="38">
                  <c:v>71.5</c:v>
                </c:pt>
                <c:pt idx="39">
                  <c:v>71.599999999999994</c:v>
                </c:pt>
                <c:pt idx="40">
                  <c:v>71.599999999999994</c:v>
                </c:pt>
                <c:pt idx="41">
                  <c:v>71.8</c:v>
                </c:pt>
                <c:pt idx="42">
                  <c:v>71.8</c:v>
                </c:pt>
                <c:pt idx="43">
                  <c:v>72</c:v>
                </c:pt>
                <c:pt idx="44">
                  <c:v>72</c:v>
                </c:pt>
                <c:pt idx="45">
                  <c:v>72.2</c:v>
                </c:pt>
                <c:pt idx="46">
                  <c:v>72.5</c:v>
                </c:pt>
                <c:pt idx="47">
                  <c:v>72.5</c:v>
                </c:pt>
                <c:pt idx="48">
                  <c:v>72.599999999999994</c:v>
                </c:pt>
                <c:pt idx="49">
                  <c:v>72.7</c:v>
                </c:pt>
                <c:pt idx="50">
                  <c:v>72.900000000000006</c:v>
                </c:pt>
                <c:pt idx="51">
                  <c:v>73.3</c:v>
                </c:pt>
                <c:pt idx="52">
                  <c:v>73.7</c:v>
                </c:pt>
                <c:pt idx="53">
                  <c:v>74</c:v>
                </c:pt>
                <c:pt idx="54">
                  <c:v>74.3</c:v>
                </c:pt>
                <c:pt idx="55">
                  <c:v>74.5</c:v>
                </c:pt>
                <c:pt idx="56">
                  <c:v>74.7</c:v>
                </c:pt>
                <c:pt idx="57">
                  <c:v>74.900000000000006</c:v>
                </c:pt>
                <c:pt idx="58">
                  <c:v>75.2</c:v>
                </c:pt>
                <c:pt idx="59">
                  <c:v>75.599999999999994</c:v>
                </c:pt>
                <c:pt idx="60">
                  <c:v>75.900000000000006</c:v>
                </c:pt>
                <c:pt idx="61">
                  <c:v>75.900000000000006</c:v>
                </c:pt>
                <c:pt idx="62">
                  <c:v>76.3</c:v>
                </c:pt>
                <c:pt idx="63">
                  <c:v>76.5</c:v>
                </c:pt>
                <c:pt idx="64">
                  <c:v>77.099999999999994</c:v>
                </c:pt>
                <c:pt idx="65">
                  <c:v>77.3</c:v>
                </c:pt>
                <c:pt idx="66">
                  <c:v>77.900000000000006</c:v>
                </c:pt>
                <c:pt idx="67">
                  <c:v>78</c:v>
                </c:pt>
                <c:pt idx="68">
                  <c:v>78.5</c:v>
                </c:pt>
                <c:pt idx="69">
                  <c:v>78.599999999999994</c:v>
                </c:pt>
                <c:pt idx="70">
                  <c:v>78.8</c:v>
                </c:pt>
                <c:pt idx="71">
                  <c:v>79</c:v>
                </c:pt>
                <c:pt idx="72">
                  <c:v>79</c:v>
                </c:pt>
              </c:numCache>
            </c:numRef>
          </c:yVal>
          <c:smooth val="1"/>
          <c:extLst>
            <c:ext xmlns:c16="http://schemas.microsoft.com/office/drawing/2014/chart" uri="{C3380CC4-5D6E-409C-BE32-E72D297353CC}">
              <c16:uniqueId val="{00000000-E295-40BC-8820-34A66AF564CB}"/>
            </c:ext>
          </c:extLst>
        </c:ser>
        <c:ser>
          <c:idx val="1"/>
          <c:order val="1"/>
          <c:tx>
            <c:strRef>
              <c:f>HISB7!$A$6</c:f>
              <c:strCache>
                <c:ptCount val="1"/>
                <c:pt idx="0">
                  <c:v>Kvinder</c:v>
                </c:pt>
              </c:strCache>
            </c:strRef>
          </c:tx>
          <c:spPr>
            <a:ln w="19050" cap="rnd">
              <a:solidFill>
                <a:schemeClr val="accent1">
                  <a:tint val="77000"/>
                </a:schemeClr>
              </a:solidFill>
              <a:round/>
            </a:ln>
            <a:effectLst/>
          </c:spPr>
          <c:marker>
            <c:symbol val="none"/>
          </c:marker>
          <c:xVal>
            <c:numRef>
              <c:f>HISB7!$B$4:$BV$4</c:f>
              <c:numCache>
                <c:formatCode>General</c:formatCode>
                <c:ptCount val="73"/>
                <c:pt idx="0">
                  <c:v>1845</c:v>
                </c:pt>
                <c:pt idx="1">
                  <c:v>1855</c:v>
                </c:pt>
                <c:pt idx="2">
                  <c:v>1865</c:v>
                </c:pt>
                <c:pt idx="3">
                  <c:v>1875</c:v>
                </c:pt>
                <c:pt idx="4">
                  <c:v>1885</c:v>
                </c:pt>
                <c:pt idx="5">
                  <c:v>1895</c:v>
                </c:pt>
                <c:pt idx="6">
                  <c:v>1903</c:v>
                </c:pt>
                <c:pt idx="7">
                  <c:v>1908</c:v>
                </c:pt>
                <c:pt idx="8">
                  <c:v>1913</c:v>
                </c:pt>
                <c:pt idx="9">
                  <c:v>1918</c:v>
                </c:pt>
                <c:pt idx="10">
                  <c:v>1923</c:v>
                </c:pt>
                <c:pt idx="11">
                  <c:v>1928</c:v>
                </c:pt>
                <c:pt idx="12">
                  <c:v>1933</c:v>
                </c:pt>
                <c:pt idx="13">
                  <c:v>1938</c:v>
                </c:pt>
                <c:pt idx="14">
                  <c:v>1943</c:v>
                </c:pt>
                <c:pt idx="15">
                  <c:v>1948</c:v>
                </c:pt>
                <c:pt idx="16">
                  <c:v>1951</c:v>
                </c:pt>
                <c:pt idx="17">
                  <c:v>1958</c:v>
                </c:pt>
                <c:pt idx="18">
                  <c:v>1962</c:v>
                </c:pt>
                <c:pt idx="19">
                  <c:v>1964</c:v>
                </c:pt>
                <c:pt idx="20">
                  <c:v>1966</c:v>
                </c:pt>
                <c:pt idx="21">
                  <c:v>1967</c:v>
                </c:pt>
                <c:pt idx="22">
                  <c:v>1968</c:v>
                </c:pt>
                <c:pt idx="23">
                  <c:v>1969</c:v>
                </c:pt>
                <c:pt idx="24">
                  <c:v>1970</c:v>
                </c:pt>
                <c:pt idx="25">
                  <c:v>1971</c:v>
                </c:pt>
                <c:pt idx="26">
                  <c:v>1972</c:v>
                </c:pt>
                <c:pt idx="27">
                  <c:v>1973</c:v>
                </c:pt>
                <c:pt idx="28">
                  <c:v>1974</c:v>
                </c:pt>
                <c:pt idx="29">
                  <c:v>1975</c:v>
                </c:pt>
                <c:pt idx="30">
                  <c:v>1976</c:v>
                </c:pt>
                <c:pt idx="31">
                  <c:v>1977</c:v>
                </c:pt>
                <c:pt idx="32">
                  <c:v>1978</c:v>
                </c:pt>
                <c:pt idx="33">
                  <c:v>1979</c:v>
                </c:pt>
                <c:pt idx="34">
                  <c:v>1980</c:v>
                </c:pt>
                <c:pt idx="35">
                  <c:v>1981</c:v>
                </c:pt>
                <c:pt idx="36">
                  <c:v>1982</c:v>
                </c:pt>
                <c:pt idx="37">
                  <c:v>1983</c:v>
                </c:pt>
                <c:pt idx="38">
                  <c:v>1984</c:v>
                </c:pt>
                <c:pt idx="39">
                  <c:v>1985</c:v>
                </c:pt>
                <c:pt idx="40">
                  <c:v>1986</c:v>
                </c:pt>
                <c:pt idx="41">
                  <c:v>1987</c:v>
                </c:pt>
                <c:pt idx="42">
                  <c:v>1988</c:v>
                </c:pt>
                <c:pt idx="43">
                  <c:v>1989</c:v>
                </c:pt>
                <c:pt idx="44">
                  <c:v>1990</c:v>
                </c:pt>
                <c:pt idx="45">
                  <c:v>1991</c:v>
                </c:pt>
                <c:pt idx="46">
                  <c:v>1992</c:v>
                </c:pt>
                <c:pt idx="47">
                  <c:v>1993</c:v>
                </c:pt>
                <c:pt idx="48">
                  <c:v>1994</c:v>
                </c:pt>
                <c:pt idx="49">
                  <c:v>1995</c:v>
                </c:pt>
                <c:pt idx="50">
                  <c:v>1996</c:v>
                </c:pt>
                <c:pt idx="51">
                  <c:v>1997</c:v>
                </c:pt>
                <c:pt idx="52">
                  <c:v>1998</c:v>
                </c:pt>
                <c:pt idx="53">
                  <c:v>1999</c:v>
                </c:pt>
                <c:pt idx="54">
                  <c:v>2000</c:v>
                </c:pt>
                <c:pt idx="55">
                  <c:v>2001</c:v>
                </c:pt>
                <c:pt idx="56">
                  <c:v>2002</c:v>
                </c:pt>
                <c:pt idx="57">
                  <c:v>2003</c:v>
                </c:pt>
                <c:pt idx="58">
                  <c:v>2004</c:v>
                </c:pt>
                <c:pt idx="59">
                  <c:v>2005</c:v>
                </c:pt>
                <c:pt idx="60">
                  <c:v>2006</c:v>
                </c:pt>
                <c:pt idx="61">
                  <c:v>2007</c:v>
                </c:pt>
                <c:pt idx="62">
                  <c:v>2008</c:v>
                </c:pt>
                <c:pt idx="63">
                  <c:v>2009</c:v>
                </c:pt>
                <c:pt idx="64">
                  <c:v>2010</c:v>
                </c:pt>
                <c:pt idx="65">
                  <c:v>2011</c:v>
                </c:pt>
                <c:pt idx="66">
                  <c:v>2012</c:v>
                </c:pt>
                <c:pt idx="67">
                  <c:v>2013</c:v>
                </c:pt>
                <c:pt idx="68">
                  <c:v>2014</c:v>
                </c:pt>
                <c:pt idx="69">
                  <c:v>2015</c:v>
                </c:pt>
                <c:pt idx="70">
                  <c:v>2016</c:v>
                </c:pt>
                <c:pt idx="71">
                  <c:v>2017</c:v>
                </c:pt>
                <c:pt idx="72">
                  <c:v>2018</c:v>
                </c:pt>
              </c:numCache>
            </c:numRef>
          </c:xVal>
          <c:yVal>
            <c:numRef>
              <c:f>HISB7!$B$6:$BV$6</c:f>
              <c:numCache>
                <c:formatCode>General</c:formatCode>
                <c:ptCount val="73"/>
                <c:pt idx="0">
                  <c:v>45</c:v>
                </c:pt>
                <c:pt idx="1">
                  <c:v>45.4</c:v>
                </c:pt>
                <c:pt idx="2">
                  <c:v>45.6</c:v>
                </c:pt>
                <c:pt idx="3">
                  <c:v>47.2</c:v>
                </c:pt>
                <c:pt idx="4">
                  <c:v>48.9</c:v>
                </c:pt>
                <c:pt idx="5">
                  <c:v>51.4</c:v>
                </c:pt>
                <c:pt idx="6">
                  <c:v>56.2</c:v>
                </c:pt>
                <c:pt idx="7">
                  <c:v>57.9</c:v>
                </c:pt>
                <c:pt idx="8">
                  <c:v>59.2</c:v>
                </c:pt>
                <c:pt idx="9">
                  <c:v>58.1</c:v>
                </c:pt>
                <c:pt idx="10">
                  <c:v>61.9</c:v>
                </c:pt>
                <c:pt idx="11">
                  <c:v>62.6</c:v>
                </c:pt>
                <c:pt idx="12">
                  <c:v>63.8</c:v>
                </c:pt>
                <c:pt idx="13">
                  <c:v>65.8</c:v>
                </c:pt>
                <c:pt idx="14">
                  <c:v>67.7</c:v>
                </c:pt>
                <c:pt idx="15">
                  <c:v>70.099999999999994</c:v>
                </c:pt>
                <c:pt idx="16">
                  <c:v>72.599999999999994</c:v>
                </c:pt>
                <c:pt idx="17">
                  <c:v>73.8</c:v>
                </c:pt>
                <c:pt idx="18">
                  <c:v>74.400000000000006</c:v>
                </c:pt>
                <c:pt idx="19">
                  <c:v>74.599999999999994</c:v>
                </c:pt>
                <c:pt idx="20">
                  <c:v>74.7</c:v>
                </c:pt>
                <c:pt idx="21">
                  <c:v>74.900000000000006</c:v>
                </c:pt>
                <c:pt idx="22">
                  <c:v>75.400000000000006</c:v>
                </c:pt>
                <c:pt idx="23">
                  <c:v>75.599999999999994</c:v>
                </c:pt>
                <c:pt idx="24">
                  <c:v>75.7</c:v>
                </c:pt>
                <c:pt idx="25">
                  <c:v>75.900000000000006</c:v>
                </c:pt>
                <c:pt idx="26">
                  <c:v>76.099999999999994</c:v>
                </c:pt>
                <c:pt idx="27">
                  <c:v>76.3</c:v>
                </c:pt>
                <c:pt idx="28">
                  <c:v>76.599999999999994</c:v>
                </c:pt>
                <c:pt idx="29">
                  <c:v>76.8</c:v>
                </c:pt>
                <c:pt idx="30">
                  <c:v>76.8</c:v>
                </c:pt>
                <c:pt idx="31">
                  <c:v>77.099999999999994</c:v>
                </c:pt>
                <c:pt idx="32">
                  <c:v>77.5</c:v>
                </c:pt>
                <c:pt idx="33">
                  <c:v>77.400000000000006</c:v>
                </c:pt>
                <c:pt idx="34">
                  <c:v>77.3</c:v>
                </c:pt>
                <c:pt idx="35">
                  <c:v>77.2</c:v>
                </c:pt>
                <c:pt idx="36">
                  <c:v>77.400000000000006</c:v>
                </c:pt>
                <c:pt idx="37">
                  <c:v>77.5</c:v>
                </c:pt>
                <c:pt idx="38">
                  <c:v>77.5</c:v>
                </c:pt>
                <c:pt idx="39">
                  <c:v>77.5</c:v>
                </c:pt>
                <c:pt idx="40">
                  <c:v>77.5</c:v>
                </c:pt>
                <c:pt idx="41">
                  <c:v>77.599999999999994</c:v>
                </c:pt>
                <c:pt idx="42">
                  <c:v>77.7</c:v>
                </c:pt>
                <c:pt idx="43">
                  <c:v>77.7</c:v>
                </c:pt>
                <c:pt idx="44">
                  <c:v>77.7</c:v>
                </c:pt>
                <c:pt idx="45">
                  <c:v>77.8</c:v>
                </c:pt>
                <c:pt idx="46">
                  <c:v>77.900000000000006</c:v>
                </c:pt>
                <c:pt idx="47">
                  <c:v>77.8</c:v>
                </c:pt>
                <c:pt idx="48">
                  <c:v>77.900000000000006</c:v>
                </c:pt>
                <c:pt idx="49">
                  <c:v>77.900000000000006</c:v>
                </c:pt>
                <c:pt idx="50">
                  <c:v>78</c:v>
                </c:pt>
                <c:pt idx="51">
                  <c:v>78.400000000000006</c:v>
                </c:pt>
                <c:pt idx="52">
                  <c:v>78.7</c:v>
                </c:pt>
                <c:pt idx="53">
                  <c:v>78.8</c:v>
                </c:pt>
                <c:pt idx="54">
                  <c:v>79</c:v>
                </c:pt>
                <c:pt idx="55">
                  <c:v>79.2</c:v>
                </c:pt>
                <c:pt idx="56">
                  <c:v>79.2</c:v>
                </c:pt>
                <c:pt idx="57">
                  <c:v>79.5</c:v>
                </c:pt>
                <c:pt idx="58">
                  <c:v>79.900000000000006</c:v>
                </c:pt>
                <c:pt idx="59">
                  <c:v>80.2</c:v>
                </c:pt>
                <c:pt idx="60">
                  <c:v>80.400000000000006</c:v>
                </c:pt>
                <c:pt idx="61">
                  <c:v>80.5</c:v>
                </c:pt>
                <c:pt idx="62">
                  <c:v>80.7</c:v>
                </c:pt>
                <c:pt idx="63">
                  <c:v>80.8</c:v>
                </c:pt>
                <c:pt idx="64">
                  <c:v>81.2</c:v>
                </c:pt>
                <c:pt idx="65">
                  <c:v>81.599999999999994</c:v>
                </c:pt>
                <c:pt idx="66">
                  <c:v>81.900000000000006</c:v>
                </c:pt>
                <c:pt idx="67">
                  <c:v>82</c:v>
                </c:pt>
                <c:pt idx="68">
                  <c:v>82.7</c:v>
                </c:pt>
                <c:pt idx="69">
                  <c:v>82.5</c:v>
                </c:pt>
                <c:pt idx="70">
                  <c:v>82.8</c:v>
                </c:pt>
                <c:pt idx="71">
                  <c:v>82.9</c:v>
                </c:pt>
                <c:pt idx="72">
                  <c:v>82.9</c:v>
                </c:pt>
              </c:numCache>
            </c:numRef>
          </c:yVal>
          <c:smooth val="1"/>
          <c:extLst>
            <c:ext xmlns:c16="http://schemas.microsoft.com/office/drawing/2014/chart" uri="{C3380CC4-5D6E-409C-BE32-E72D297353CC}">
              <c16:uniqueId val="{00000001-E295-40BC-8820-34A66AF564CB}"/>
            </c:ext>
          </c:extLst>
        </c:ser>
        <c:dLbls>
          <c:showLegendKey val="0"/>
          <c:showVal val="0"/>
          <c:showCatName val="0"/>
          <c:showSerName val="0"/>
          <c:showPercent val="0"/>
          <c:showBubbleSize val="0"/>
        </c:dLbls>
        <c:axId val="582483264"/>
        <c:axId val="582480312"/>
      </c:scatterChart>
      <c:valAx>
        <c:axId val="582483264"/>
        <c:scaling>
          <c:orientation val="minMax"/>
          <c:max val="2020"/>
          <c:min val="1840"/>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r>
                  <a:rPr lang="da-DK"/>
                  <a:t>År</a:t>
                </a:r>
              </a:p>
            </c:rich>
          </c:tx>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da-DK"/>
          </a:p>
        </c:txPr>
        <c:crossAx val="582480312"/>
        <c:crosses val="autoZero"/>
        <c:crossBetween val="midCat"/>
      </c:valAx>
      <c:valAx>
        <c:axId val="582480312"/>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r>
                  <a:rPr lang="da-DK"/>
                  <a:t>Middellevealder</a:t>
                </a:r>
              </a:p>
            </c:rich>
          </c:tx>
          <c:overlay val="0"/>
          <c:spPr>
            <a:noFill/>
            <a:ln>
              <a:noFill/>
            </a:ln>
            <a:effectLst/>
          </c:spPr>
          <c:txPr>
            <a:bodyPr rot="-54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da-DK"/>
            </a:p>
          </c:txPr>
        </c:title>
        <c:numFmt formatCode="General" sourceLinked="1"/>
        <c:majorTickMark val="none"/>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da-DK"/>
          </a:p>
        </c:txPr>
        <c:crossAx val="582483264"/>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da-DK"/>
        </a:p>
      </c:txPr>
    </c:legend>
    <c:plotVisOnly val="1"/>
    <c:dispBlanksAs val="gap"/>
    <c:showDLblsOverMax val="0"/>
  </c:chart>
  <c:spPr>
    <a:noFill/>
    <a:ln>
      <a:noFill/>
    </a:ln>
    <a:effectLst/>
  </c:spPr>
  <c:txPr>
    <a:bodyPr/>
    <a:lstStyle/>
    <a:p>
      <a:pPr>
        <a:defRPr sz="1050" b="1"/>
      </a:pPr>
      <a:endParaRPr lang="da-DK"/>
    </a:p>
  </c:txPr>
  <c:externalData r:id="rId3">
    <c:autoUpdate val="0"/>
  </c:externalData>
</c:chartSpace>
</file>

<file path=ppt/charts/colors1.xml><?xml version="1.0" encoding="utf-8"?>
<cs:colorStyle xmlns:cs="http://schemas.microsoft.com/office/drawing/2012/chartStyle" xmlns:a="http://schemas.openxmlformats.org/drawingml/2006/main" meth="withinLinear" id="3">
  <a:schemeClr val="accent1"/>
  <a:schemeClr val="accent1"/>
  <a:schemeClr val="accent1"/>
  <a:schemeClr val="accent1"/>
  <a:schemeClr val="accent1"/>
  <a:schemeClr val="accent1"/>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image" Target="../media/image5.svg"/></Relationships>
</file>

<file path=ppt/diagrams/_rels/data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image" Target="../media/image7.svg"/><Relationship Id="rId4" Type="http://schemas.openxmlformats.org/officeDocument/2006/relationships/image" Target="../media/image10.svg"/></Relationships>
</file>

<file path=ppt/diagrams/_rels/drawing1.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image" Target="../media/image5.svg"/></Relationships>
</file>

<file path=ppt/diagrams/_rels/drawing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svg"/><Relationship Id="rId1" Type="http://schemas.openxmlformats.org/officeDocument/2006/relationships/image" Target="../media/image7.svg"/><Relationship Id="rId4" Type="http://schemas.openxmlformats.org/officeDocument/2006/relationships/image" Target="../media/image10.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61F0B2-B7B0-4CEF-8EE2-C684FE99CD9D}"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E1F3F7D2-D1F9-4B5C-97A7-800B880B348F}">
      <dgm:prSet/>
      <dgm:spPr/>
      <dgm:t>
        <a:bodyPr/>
        <a:lstStyle/>
        <a:p>
          <a:pPr>
            <a:lnSpc>
              <a:spcPct val="100000"/>
            </a:lnSpc>
          </a:pPr>
          <a:r>
            <a:rPr lang="da-DK" dirty="0"/>
            <a:t>Du er ejendomsmægler og skal forsøge at sælge to forskellige huse til en familie, der lægger stor vægt på bæredygtighed. Den </a:t>
          </a:r>
          <a:r>
            <a:rPr lang="da-DK" b="1" dirty="0"/>
            <a:t>ene bolig ligger ved kysten</a:t>
          </a:r>
          <a:r>
            <a:rPr lang="da-DK" dirty="0"/>
            <a:t>, mens den </a:t>
          </a:r>
          <a:r>
            <a:rPr lang="da-DK" b="1" dirty="0"/>
            <a:t>anden ligger inde i landet</a:t>
          </a:r>
          <a:r>
            <a:rPr lang="da-DK" dirty="0"/>
            <a:t>. Opgave er at kunne svare på familiens kritiske spørgsmål familien, så de kan finde ud af hvilket hus der bedst lever op til deres ønsker om en fremtidssikret, miljøvenlig og klimabevidst bolig.</a:t>
          </a:r>
          <a:endParaRPr lang="en-US" dirty="0"/>
        </a:p>
      </dgm:t>
    </dgm:pt>
    <dgm:pt modelId="{679E9096-A990-4E04-A4AD-CA2CB1E732A6}" type="parTrans" cxnId="{0BA2EB46-D5FC-46D0-8B19-92A3342608D3}">
      <dgm:prSet/>
      <dgm:spPr/>
      <dgm:t>
        <a:bodyPr/>
        <a:lstStyle/>
        <a:p>
          <a:endParaRPr lang="en-US"/>
        </a:p>
      </dgm:t>
    </dgm:pt>
    <dgm:pt modelId="{B0085BFA-CE6A-40FC-A20A-0D59340BEF09}" type="sibTrans" cxnId="{0BA2EB46-D5FC-46D0-8B19-92A3342608D3}">
      <dgm:prSet/>
      <dgm:spPr/>
      <dgm:t>
        <a:bodyPr/>
        <a:lstStyle/>
        <a:p>
          <a:endParaRPr lang="en-US"/>
        </a:p>
      </dgm:t>
    </dgm:pt>
    <dgm:pt modelId="{B8B63132-D46A-4423-9E75-D50E31147980}">
      <dgm:prSet/>
      <dgm:spPr/>
      <dgm:t>
        <a:bodyPr/>
        <a:lstStyle/>
        <a:p>
          <a:pPr>
            <a:lnSpc>
              <a:spcPct val="100000"/>
            </a:lnSpc>
          </a:pPr>
          <a:r>
            <a:rPr lang="da-DK" b="1" dirty="0"/>
            <a:t>Opgave </a:t>
          </a:r>
          <a:r>
            <a:rPr lang="da-DK" dirty="0"/>
            <a:t>I skal efter tre undervisningsgange udarbejde en præsentation, hvor I sammenligner de to huse og argumenterer for deres fordele og ulemper ud fra jeres geografifaglige viden.  Her skal I være troværdige ejendomsmæglere og fremlægge jeres salgsmateriale for mig</a:t>
          </a:r>
          <a:endParaRPr lang="en-US" dirty="0"/>
        </a:p>
      </dgm:t>
    </dgm:pt>
    <dgm:pt modelId="{CFB39096-94F2-4E9B-AC78-3A62B10533B5}" type="parTrans" cxnId="{B9661D03-B5CC-440F-8F7A-F19F5A223B03}">
      <dgm:prSet/>
      <dgm:spPr/>
      <dgm:t>
        <a:bodyPr/>
        <a:lstStyle/>
        <a:p>
          <a:endParaRPr lang="en-US"/>
        </a:p>
      </dgm:t>
    </dgm:pt>
    <dgm:pt modelId="{5A69FF21-3C7D-4321-8ACB-D0896C65A1B3}" type="sibTrans" cxnId="{B9661D03-B5CC-440F-8F7A-F19F5A223B03}">
      <dgm:prSet/>
      <dgm:spPr/>
      <dgm:t>
        <a:bodyPr/>
        <a:lstStyle/>
        <a:p>
          <a:endParaRPr lang="en-US"/>
        </a:p>
      </dgm:t>
    </dgm:pt>
    <dgm:pt modelId="{5A0816F6-36ED-4B12-BC86-F071DEE22F5C}" type="pres">
      <dgm:prSet presAssocID="{BD61F0B2-B7B0-4CEF-8EE2-C684FE99CD9D}" presName="root" presStyleCnt="0">
        <dgm:presLayoutVars>
          <dgm:dir/>
          <dgm:resizeHandles val="exact"/>
        </dgm:presLayoutVars>
      </dgm:prSet>
      <dgm:spPr/>
    </dgm:pt>
    <dgm:pt modelId="{4C8DEFD4-3EE7-4C0B-BC03-2BEA54463CEB}" type="pres">
      <dgm:prSet presAssocID="{E1F3F7D2-D1F9-4B5C-97A7-800B880B348F}" presName="compNode" presStyleCnt="0"/>
      <dgm:spPr/>
    </dgm:pt>
    <dgm:pt modelId="{0DB7FBD2-7349-40A4-AECF-C63D2BC64E00}" type="pres">
      <dgm:prSet presAssocID="{E1F3F7D2-D1F9-4B5C-97A7-800B880B348F}" presName="iconRect" presStyleLbl="node1" presStyleIdx="0"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dgm:spPr>
      <dgm:extLst>
        <a:ext uri="{E40237B7-FDA0-4F09-8148-C483321AD2D9}">
          <dgm14:cNvPr xmlns:dgm14="http://schemas.microsoft.com/office/drawing/2010/diagram" id="0" name="" descr="Suburban scene"/>
        </a:ext>
      </dgm:extLst>
    </dgm:pt>
    <dgm:pt modelId="{3C57E3C1-8536-4683-9CEF-FAE5F62213A4}" type="pres">
      <dgm:prSet presAssocID="{E1F3F7D2-D1F9-4B5C-97A7-800B880B348F}" presName="spaceRect" presStyleCnt="0"/>
      <dgm:spPr/>
    </dgm:pt>
    <dgm:pt modelId="{46C75BAD-F828-40DC-BBF7-C963199144AA}" type="pres">
      <dgm:prSet presAssocID="{E1F3F7D2-D1F9-4B5C-97A7-800B880B348F}" presName="textRect" presStyleLbl="revTx" presStyleIdx="0" presStyleCnt="2">
        <dgm:presLayoutVars>
          <dgm:chMax val="1"/>
          <dgm:chPref val="1"/>
        </dgm:presLayoutVars>
      </dgm:prSet>
      <dgm:spPr/>
    </dgm:pt>
    <dgm:pt modelId="{0DDF5279-EB84-4365-B07E-B398A2B0F053}" type="pres">
      <dgm:prSet presAssocID="{B0085BFA-CE6A-40FC-A20A-0D59340BEF09}" presName="sibTrans" presStyleCnt="0"/>
      <dgm:spPr/>
    </dgm:pt>
    <dgm:pt modelId="{A4EC2605-B8F2-42E3-BE00-645013CE686E}" type="pres">
      <dgm:prSet presAssocID="{B8B63132-D46A-4423-9E75-D50E31147980}" presName="compNode" presStyleCnt="0"/>
      <dgm:spPr/>
    </dgm:pt>
    <dgm:pt modelId="{07B826C4-49CB-4185-BCF7-6EE4DF33C291}" type="pres">
      <dgm:prSet presAssocID="{B8B63132-D46A-4423-9E75-D50E31147980}" presName="iconRect" presStyleLbl="node1" presStyleIdx="1" presStyleCnt="2"/>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us"/>
        </a:ext>
      </dgm:extLst>
    </dgm:pt>
    <dgm:pt modelId="{D2F64506-1EBA-4BEE-ADD7-CE69BDCB4301}" type="pres">
      <dgm:prSet presAssocID="{B8B63132-D46A-4423-9E75-D50E31147980}" presName="spaceRect" presStyleCnt="0"/>
      <dgm:spPr/>
    </dgm:pt>
    <dgm:pt modelId="{66BF6C67-09F1-46AF-92DB-7A08383A5603}" type="pres">
      <dgm:prSet presAssocID="{B8B63132-D46A-4423-9E75-D50E31147980}" presName="textRect" presStyleLbl="revTx" presStyleIdx="1" presStyleCnt="2">
        <dgm:presLayoutVars>
          <dgm:chMax val="1"/>
          <dgm:chPref val="1"/>
        </dgm:presLayoutVars>
      </dgm:prSet>
      <dgm:spPr/>
    </dgm:pt>
  </dgm:ptLst>
  <dgm:cxnLst>
    <dgm:cxn modelId="{B9661D03-B5CC-440F-8F7A-F19F5A223B03}" srcId="{BD61F0B2-B7B0-4CEF-8EE2-C684FE99CD9D}" destId="{B8B63132-D46A-4423-9E75-D50E31147980}" srcOrd="1" destOrd="0" parTransId="{CFB39096-94F2-4E9B-AC78-3A62B10533B5}" sibTransId="{5A69FF21-3C7D-4321-8ACB-D0896C65A1B3}"/>
    <dgm:cxn modelId="{0BA2EB46-D5FC-46D0-8B19-92A3342608D3}" srcId="{BD61F0B2-B7B0-4CEF-8EE2-C684FE99CD9D}" destId="{E1F3F7D2-D1F9-4B5C-97A7-800B880B348F}" srcOrd="0" destOrd="0" parTransId="{679E9096-A990-4E04-A4AD-CA2CB1E732A6}" sibTransId="{B0085BFA-CE6A-40FC-A20A-0D59340BEF09}"/>
    <dgm:cxn modelId="{611D13A2-3F9B-474C-8A84-823BC00A15A6}" type="presOf" srcId="{BD61F0B2-B7B0-4CEF-8EE2-C684FE99CD9D}" destId="{5A0816F6-36ED-4B12-BC86-F071DEE22F5C}" srcOrd="0" destOrd="0" presId="urn:microsoft.com/office/officeart/2018/2/layout/IconLabelList"/>
    <dgm:cxn modelId="{819D1CBB-1ED0-4059-BECA-A41B8B20166E}" type="presOf" srcId="{B8B63132-D46A-4423-9E75-D50E31147980}" destId="{66BF6C67-09F1-46AF-92DB-7A08383A5603}" srcOrd="0" destOrd="0" presId="urn:microsoft.com/office/officeart/2018/2/layout/IconLabelList"/>
    <dgm:cxn modelId="{6795C2FA-0C32-4B08-91DB-A2D7EEBB208F}" type="presOf" srcId="{E1F3F7D2-D1F9-4B5C-97A7-800B880B348F}" destId="{46C75BAD-F828-40DC-BBF7-C963199144AA}" srcOrd="0" destOrd="0" presId="urn:microsoft.com/office/officeart/2018/2/layout/IconLabelList"/>
    <dgm:cxn modelId="{C48107A6-480D-4104-A9A2-AB533938E06E}" type="presParOf" srcId="{5A0816F6-36ED-4B12-BC86-F071DEE22F5C}" destId="{4C8DEFD4-3EE7-4C0B-BC03-2BEA54463CEB}" srcOrd="0" destOrd="0" presId="urn:microsoft.com/office/officeart/2018/2/layout/IconLabelList"/>
    <dgm:cxn modelId="{6FD201BE-7732-40D2-BCE9-437DF7348EE2}" type="presParOf" srcId="{4C8DEFD4-3EE7-4C0B-BC03-2BEA54463CEB}" destId="{0DB7FBD2-7349-40A4-AECF-C63D2BC64E00}" srcOrd="0" destOrd="0" presId="urn:microsoft.com/office/officeart/2018/2/layout/IconLabelList"/>
    <dgm:cxn modelId="{0711CEAD-F950-4713-BAD3-A023343C4698}" type="presParOf" srcId="{4C8DEFD4-3EE7-4C0B-BC03-2BEA54463CEB}" destId="{3C57E3C1-8536-4683-9CEF-FAE5F62213A4}" srcOrd="1" destOrd="0" presId="urn:microsoft.com/office/officeart/2018/2/layout/IconLabelList"/>
    <dgm:cxn modelId="{64DE1466-A72F-47BC-84A4-CDD534333327}" type="presParOf" srcId="{4C8DEFD4-3EE7-4C0B-BC03-2BEA54463CEB}" destId="{46C75BAD-F828-40DC-BBF7-C963199144AA}" srcOrd="2" destOrd="0" presId="urn:microsoft.com/office/officeart/2018/2/layout/IconLabelList"/>
    <dgm:cxn modelId="{EEDFE1A0-8FCB-498F-9308-1F124247D920}" type="presParOf" srcId="{5A0816F6-36ED-4B12-BC86-F071DEE22F5C}" destId="{0DDF5279-EB84-4365-B07E-B398A2B0F053}" srcOrd="1" destOrd="0" presId="urn:microsoft.com/office/officeart/2018/2/layout/IconLabelList"/>
    <dgm:cxn modelId="{5BCA7D4E-61E5-4CD3-A66E-CE2EC0BABF69}" type="presParOf" srcId="{5A0816F6-36ED-4B12-BC86-F071DEE22F5C}" destId="{A4EC2605-B8F2-42E3-BE00-645013CE686E}" srcOrd="2" destOrd="0" presId="urn:microsoft.com/office/officeart/2018/2/layout/IconLabelList"/>
    <dgm:cxn modelId="{D098B8A3-5E19-4A78-8529-C3807FC8F791}" type="presParOf" srcId="{A4EC2605-B8F2-42E3-BE00-645013CE686E}" destId="{07B826C4-49CB-4185-BCF7-6EE4DF33C291}" srcOrd="0" destOrd="0" presId="urn:microsoft.com/office/officeart/2018/2/layout/IconLabelList"/>
    <dgm:cxn modelId="{8FD93BDE-0D5C-4CB6-9FAC-5AB5FBC6DD57}" type="presParOf" srcId="{A4EC2605-B8F2-42E3-BE00-645013CE686E}" destId="{D2F64506-1EBA-4BEE-ADD7-CE69BDCB4301}" srcOrd="1" destOrd="0" presId="urn:microsoft.com/office/officeart/2018/2/layout/IconLabelList"/>
    <dgm:cxn modelId="{77A97EAE-64F3-4419-AD00-DEF6243B1959}" type="presParOf" srcId="{A4EC2605-B8F2-42E3-BE00-645013CE686E}" destId="{66BF6C67-09F1-46AF-92DB-7A08383A5603}"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B9B718A-7FFE-4864-9E8D-2729645A3CF6}"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69A11454-C8BA-4BE6-A438-98AE74577096}">
      <dgm:prSet/>
      <dgm:spPr/>
      <dgm:t>
        <a:bodyPr/>
        <a:lstStyle/>
        <a:p>
          <a:pPr>
            <a:lnSpc>
              <a:spcPct val="100000"/>
            </a:lnSpc>
          </a:pPr>
          <a:r>
            <a:rPr lang="da-DK" b="1" dirty="0" err="1"/>
            <a:t>Vindueskiggeri</a:t>
          </a:r>
          <a:endParaRPr lang="en-US" dirty="0"/>
        </a:p>
      </dgm:t>
    </dgm:pt>
    <dgm:pt modelId="{B18227F4-06C3-4AA7-8F18-FB28984E7D8F}" type="parTrans" cxnId="{AD86992D-89B0-4B3D-9BF9-7CF9FAED8CAF}">
      <dgm:prSet/>
      <dgm:spPr/>
      <dgm:t>
        <a:bodyPr/>
        <a:lstStyle/>
        <a:p>
          <a:endParaRPr lang="en-US"/>
        </a:p>
      </dgm:t>
    </dgm:pt>
    <dgm:pt modelId="{1F2A6D06-1A4D-4E76-96ED-A3EA949B477F}" type="sibTrans" cxnId="{AD86992D-89B0-4B3D-9BF9-7CF9FAED8CAF}">
      <dgm:prSet/>
      <dgm:spPr/>
      <dgm:t>
        <a:bodyPr/>
        <a:lstStyle/>
        <a:p>
          <a:endParaRPr lang="en-US"/>
        </a:p>
      </dgm:t>
    </dgm:pt>
    <dgm:pt modelId="{9EC756A2-65F3-4C57-890F-533B41596EFB}">
      <dgm:prSet/>
      <dgm:spPr/>
      <dgm:t>
        <a:bodyPr/>
        <a:lstStyle/>
        <a:p>
          <a:pPr>
            <a:lnSpc>
              <a:spcPct val="100000"/>
            </a:lnSpc>
          </a:pPr>
          <a:r>
            <a:rPr lang="da-DK" b="1" dirty="0"/>
            <a:t>Kend din nabo - Kommunernes livsstil og levevilkår </a:t>
          </a:r>
        </a:p>
        <a:p>
          <a:pPr>
            <a:lnSpc>
              <a:spcPct val="100000"/>
            </a:lnSpc>
          </a:pPr>
          <a:r>
            <a:rPr lang="da-DK" b="1" dirty="0"/>
            <a:t>Lysindfald.</a:t>
          </a:r>
        </a:p>
      </dgm:t>
    </dgm:pt>
    <dgm:pt modelId="{2FCCA49A-A920-4E71-99CD-8F0FCD0E1126}" type="parTrans" cxnId="{3BF29D72-B8A4-4C37-B4EB-69C78A472B5A}">
      <dgm:prSet/>
      <dgm:spPr/>
      <dgm:t>
        <a:bodyPr/>
        <a:lstStyle/>
        <a:p>
          <a:endParaRPr lang="en-US"/>
        </a:p>
      </dgm:t>
    </dgm:pt>
    <dgm:pt modelId="{B5884715-D046-479F-8E79-C687FCC5A439}" type="sibTrans" cxnId="{3BF29D72-B8A4-4C37-B4EB-69C78A472B5A}">
      <dgm:prSet/>
      <dgm:spPr/>
      <dgm:t>
        <a:bodyPr/>
        <a:lstStyle/>
        <a:p>
          <a:endParaRPr lang="en-US"/>
        </a:p>
      </dgm:t>
    </dgm:pt>
    <dgm:pt modelId="{83B345A1-2BA0-47EA-9731-047268CDEB3B}">
      <dgm:prSet/>
      <dgm:spPr/>
      <dgm:t>
        <a:bodyPr/>
        <a:lstStyle/>
        <a:p>
          <a:pPr>
            <a:lnSpc>
              <a:spcPct val="100000"/>
            </a:lnSpc>
          </a:pPr>
          <a:r>
            <a:rPr lang="da-DK" b="1" dirty="0"/>
            <a:t>Solceller eller ej?</a:t>
          </a:r>
          <a:endParaRPr lang="en-US" dirty="0"/>
        </a:p>
      </dgm:t>
    </dgm:pt>
    <dgm:pt modelId="{3825F193-37EB-40F0-9224-BBF52A6DEAE0}" type="parTrans" cxnId="{B19A7C66-143A-41CC-A867-5376612B8BBA}">
      <dgm:prSet/>
      <dgm:spPr/>
      <dgm:t>
        <a:bodyPr/>
        <a:lstStyle/>
        <a:p>
          <a:endParaRPr lang="en-US"/>
        </a:p>
      </dgm:t>
    </dgm:pt>
    <dgm:pt modelId="{6A9642D6-3602-415A-B912-E435C95F0069}" type="sibTrans" cxnId="{B19A7C66-143A-41CC-A867-5376612B8BBA}">
      <dgm:prSet/>
      <dgm:spPr/>
      <dgm:t>
        <a:bodyPr/>
        <a:lstStyle/>
        <a:p>
          <a:endParaRPr lang="en-US"/>
        </a:p>
      </dgm:t>
    </dgm:pt>
    <dgm:pt modelId="{996C55AF-86DA-4097-853D-42FADA7662C1}">
      <dgm:prSet/>
      <dgm:spPr/>
      <dgm:t>
        <a:bodyPr/>
        <a:lstStyle/>
        <a:p>
          <a:pPr>
            <a:lnSpc>
              <a:spcPct val="100000"/>
            </a:lnSpc>
          </a:pPr>
          <a:r>
            <a:rPr lang="da-DK" b="1" dirty="0"/>
            <a:t>Hvor meget energi kan solceller producere på adressen? </a:t>
          </a:r>
          <a:endParaRPr lang="en-US" dirty="0"/>
        </a:p>
      </dgm:t>
    </dgm:pt>
    <dgm:pt modelId="{2F5E2C82-7FED-45D2-AE3C-843F1A159A2A}" type="parTrans" cxnId="{AFBF86AE-67CE-4FA8-B60A-C9F6F1D945DC}">
      <dgm:prSet/>
      <dgm:spPr/>
      <dgm:t>
        <a:bodyPr/>
        <a:lstStyle/>
        <a:p>
          <a:endParaRPr lang="en-US"/>
        </a:p>
      </dgm:t>
    </dgm:pt>
    <dgm:pt modelId="{AA83D257-AA91-42CF-B746-6F261399A507}" type="sibTrans" cxnId="{AFBF86AE-67CE-4FA8-B60A-C9F6F1D945DC}">
      <dgm:prSet/>
      <dgm:spPr/>
      <dgm:t>
        <a:bodyPr/>
        <a:lstStyle/>
        <a:p>
          <a:endParaRPr lang="en-US"/>
        </a:p>
      </dgm:t>
    </dgm:pt>
    <dgm:pt modelId="{206F34DB-5E74-4B81-8598-349C78571B60}">
      <dgm:prSet/>
      <dgm:spPr/>
      <dgm:t>
        <a:bodyPr/>
        <a:lstStyle/>
        <a:p>
          <a:pPr>
            <a:lnSpc>
              <a:spcPct val="100000"/>
            </a:lnSpc>
          </a:pPr>
          <a:r>
            <a:rPr lang="da-DK" b="1" dirty="0"/>
            <a:t>Husets energimærke og energiforbrug? </a:t>
          </a:r>
          <a:endParaRPr lang="en-US" dirty="0"/>
        </a:p>
      </dgm:t>
    </dgm:pt>
    <dgm:pt modelId="{888C3F19-F2C8-4D63-8DBF-3B5ACDB571D6}" type="parTrans" cxnId="{0B455DAE-EC2C-41DD-B6E8-E928F5E3591C}">
      <dgm:prSet/>
      <dgm:spPr/>
      <dgm:t>
        <a:bodyPr/>
        <a:lstStyle/>
        <a:p>
          <a:endParaRPr lang="en-US"/>
        </a:p>
      </dgm:t>
    </dgm:pt>
    <dgm:pt modelId="{9C2A42B5-6908-4417-A7C5-ECF009D8048A}" type="sibTrans" cxnId="{0B455DAE-EC2C-41DD-B6E8-E928F5E3591C}">
      <dgm:prSet/>
      <dgm:spPr/>
      <dgm:t>
        <a:bodyPr/>
        <a:lstStyle/>
        <a:p>
          <a:endParaRPr lang="en-US"/>
        </a:p>
      </dgm:t>
    </dgm:pt>
    <dgm:pt modelId="{159A8942-CF93-4812-AF55-BBE6B917D803}">
      <dgm:prSet/>
      <dgm:spPr/>
      <dgm:t>
        <a:bodyPr/>
        <a:lstStyle/>
        <a:p>
          <a:pPr>
            <a:lnSpc>
              <a:spcPct val="100000"/>
            </a:lnSpc>
          </a:pPr>
          <a:r>
            <a:rPr lang="da-DK" b="1" dirty="0"/>
            <a:t>Fremtidens oversvømmelser - oppefra</a:t>
          </a:r>
          <a:endParaRPr lang="en-US" dirty="0"/>
        </a:p>
      </dgm:t>
    </dgm:pt>
    <dgm:pt modelId="{1B58BF93-09DD-4999-B9C8-0635227834BD}" type="parTrans" cxnId="{AA7BF6FF-9339-4FAA-B491-10FCB836BCCD}">
      <dgm:prSet/>
      <dgm:spPr/>
      <dgm:t>
        <a:bodyPr/>
        <a:lstStyle/>
        <a:p>
          <a:endParaRPr lang="en-US"/>
        </a:p>
      </dgm:t>
    </dgm:pt>
    <dgm:pt modelId="{F987D122-3C44-483E-8A6E-E274DDF075A5}" type="sibTrans" cxnId="{AA7BF6FF-9339-4FAA-B491-10FCB836BCCD}">
      <dgm:prSet/>
      <dgm:spPr/>
      <dgm:t>
        <a:bodyPr/>
        <a:lstStyle/>
        <a:p>
          <a:endParaRPr lang="en-US"/>
        </a:p>
      </dgm:t>
    </dgm:pt>
    <dgm:pt modelId="{84666635-4018-43DD-8935-807C83621F76}">
      <dgm:prSet/>
      <dgm:spPr/>
      <dgm:t>
        <a:bodyPr/>
        <a:lstStyle/>
        <a:p>
          <a:pPr>
            <a:lnSpc>
              <a:spcPct val="100000"/>
            </a:lnSpc>
          </a:pPr>
          <a:r>
            <a:rPr lang="da-DK" b="1" dirty="0"/>
            <a:t>Havniveau stigninger – Hvorfor stiger havet? </a:t>
          </a:r>
          <a:endParaRPr lang="en-US" dirty="0"/>
        </a:p>
      </dgm:t>
    </dgm:pt>
    <dgm:pt modelId="{4D0946CD-5801-4858-BE29-EBFAAE5ABFE5}" type="parTrans" cxnId="{78C9123F-26CB-4981-BEF0-ACB228498E7E}">
      <dgm:prSet/>
      <dgm:spPr/>
      <dgm:t>
        <a:bodyPr/>
        <a:lstStyle/>
        <a:p>
          <a:endParaRPr lang="en-US"/>
        </a:p>
      </dgm:t>
    </dgm:pt>
    <dgm:pt modelId="{E6C9EBD6-8788-4765-991B-C1A4B34DB039}" type="sibTrans" cxnId="{78C9123F-26CB-4981-BEF0-ACB228498E7E}">
      <dgm:prSet/>
      <dgm:spPr/>
      <dgm:t>
        <a:bodyPr/>
        <a:lstStyle/>
        <a:p>
          <a:endParaRPr lang="en-US"/>
        </a:p>
      </dgm:t>
    </dgm:pt>
    <dgm:pt modelId="{6DF4E10A-5EDD-400F-9114-8D312B5BE1F4}">
      <dgm:prSet/>
      <dgm:spPr/>
      <dgm:t>
        <a:bodyPr/>
        <a:lstStyle/>
        <a:p>
          <a:pPr>
            <a:lnSpc>
              <a:spcPct val="100000"/>
            </a:lnSpc>
          </a:pPr>
          <a:r>
            <a:rPr lang="da-DK" b="1"/>
            <a:t>Skybrud – kommer der flere skybrud i fremtiden? </a:t>
          </a:r>
          <a:endParaRPr lang="en-US"/>
        </a:p>
      </dgm:t>
    </dgm:pt>
    <dgm:pt modelId="{B40DA4D2-81EE-4B48-A8A3-022137FF9A64}" type="parTrans" cxnId="{75C7D3FF-844D-430B-8006-63E9EF884984}">
      <dgm:prSet/>
      <dgm:spPr/>
      <dgm:t>
        <a:bodyPr/>
        <a:lstStyle/>
        <a:p>
          <a:endParaRPr lang="en-US"/>
        </a:p>
      </dgm:t>
    </dgm:pt>
    <dgm:pt modelId="{2CB3F014-2A25-4562-A46A-44F2F4379084}" type="sibTrans" cxnId="{75C7D3FF-844D-430B-8006-63E9EF884984}">
      <dgm:prSet/>
      <dgm:spPr/>
      <dgm:t>
        <a:bodyPr/>
        <a:lstStyle/>
        <a:p>
          <a:endParaRPr lang="en-US"/>
        </a:p>
      </dgm:t>
    </dgm:pt>
    <dgm:pt modelId="{DC40298B-5D80-4CA7-8C31-70B22B697566}">
      <dgm:prSet/>
      <dgm:spPr/>
      <dgm:t>
        <a:bodyPr/>
        <a:lstStyle/>
        <a:p>
          <a:pPr>
            <a:lnSpc>
              <a:spcPct val="100000"/>
            </a:lnSpc>
          </a:pPr>
          <a:r>
            <a:rPr lang="da-DK" b="1" dirty="0"/>
            <a:t>Fremtidens oversvømmelser - nedefra </a:t>
          </a:r>
          <a:endParaRPr lang="en-US" dirty="0"/>
        </a:p>
      </dgm:t>
    </dgm:pt>
    <dgm:pt modelId="{2CB934AF-403B-4806-AEA4-186B12982B67}" type="parTrans" cxnId="{8F2C44FF-F9BF-493C-98A8-2CF272F74A9A}">
      <dgm:prSet/>
      <dgm:spPr/>
      <dgm:t>
        <a:bodyPr/>
        <a:lstStyle/>
        <a:p>
          <a:endParaRPr lang="en-US"/>
        </a:p>
      </dgm:t>
    </dgm:pt>
    <dgm:pt modelId="{EA808A66-8260-44A8-935E-8353C673CEB8}" type="sibTrans" cxnId="{8F2C44FF-F9BF-493C-98A8-2CF272F74A9A}">
      <dgm:prSet/>
      <dgm:spPr/>
      <dgm:t>
        <a:bodyPr/>
        <a:lstStyle/>
        <a:p>
          <a:endParaRPr lang="en-US"/>
        </a:p>
      </dgm:t>
    </dgm:pt>
    <dgm:pt modelId="{D5A3A509-22B2-4A8D-A26B-5149CEAAF655}">
      <dgm:prSet/>
      <dgm:spPr/>
      <dgm:t>
        <a:bodyPr/>
        <a:lstStyle/>
        <a:p>
          <a:pPr>
            <a:lnSpc>
              <a:spcPct val="100000"/>
            </a:lnSpc>
          </a:pPr>
          <a:r>
            <a:rPr lang="da-DK" b="1"/>
            <a:t>Grundvandsstigning </a:t>
          </a:r>
          <a:endParaRPr lang="en-US"/>
        </a:p>
      </dgm:t>
    </dgm:pt>
    <dgm:pt modelId="{4120E8B8-AC44-41AD-AB88-A279C86871F2}" type="parTrans" cxnId="{5644D680-76FF-4720-B55F-C62FD95EB49C}">
      <dgm:prSet/>
      <dgm:spPr/>
      <dgm:t>
        <a:bodyPr/>
        <a:lstStyle/>
        <a:p>
          <a:endParaRPr lang="en-US"/>
        </a:p>
      </dgm:t>
    </dgm:pt>
    <dgm:pt modelId="{E7E55B83-AC58-41F6-B362-08D80BA8A7B8}" type="sibTrans" cxnId="{5644D680-76FF-4720-B55F-C62FD95EB49C}">
      <dgm:prSet/>
      <dgm:spPr/>
      <dgm:t>
        <a:bodyPr/>
        <a:lstStyle/>
        <a:p>
          <a:endParaRPr lang="en-US"/>
        </a:p>
      </dgm:t>
    </dgm:pt>
    <dgm:pt modelId="{0DBE31CD-19E5-4239-8E45-89C9368648D6}">
      <dgm:prSet/>
      <dgm:spPr/>
      <dgm:t>
        <a:bodyPr/>
        <a:lstStyle/>
        <a:p>
          <a:pPr>
            <a:lnSpc>
              <a:spcPct val="100000"/>
            </a:lnSpc>
          </a:pPr>
          <a:r>
            <a:rPr lang="da-DK" b="1"/>
            <a:t>Jordbundsforhold </a:t>
          </a:r>
          <a:endParaRPr lang="en-US"/>
        </a:p>
      </dgm:t>
    </dgm:pt>
    <dgm:pt modelId="{BB8D1978-04BB-4FAD-BDE6-EC9DE60DAFCE}" type="parTrans" cxnId="{4E8277D8-FD4C-4B9E-B63D-C78B84544110}">
      <dgm:prSet/>
      <dgm:spPr/>
      <dgm:t>
        <a:bodyPr/>
        <a:lstStyle/>
        <a:p>
          <a:endParaRPr lang="en-US"/>
        </a:p>
      </dgm:t>
    </dgm:pt>
    <dgm:pt modelId="{28EBFC1A-A412-4E7C-836B-EEDD19C82FEE}" type="sibTrans" cxnId="{4E8277D8-FD4C-4B9E-B63D-C78B84544110}">
      <dgm:prSet/>
      <dgm:spPr/>
      <dgm:t>
        <a:bodyPr/>
        <a:lstStyle/>
        <a:p>
          <a:endParaRPr lang="en-US"/>
        </a:p>
      </dgm:t>
    </dgm:pt>
    <dgm:pt modelId="{A7080672-3C2A-4516-88E3-312F5FAE5C81}" type="pres">
      <dgm:prSet presAssocID="{3B9B718A-7FFE-4864-9E8D-2729645A3CF6}" presName="root" presStyleCnt="0">
        <dgm:presLayoutVars>
          <dgm:dir/>
          <dgm:resizeHandles val="exact"/>
        </dgm:presLayoutVars>
      </dgm:prSet>
      <dgm:spPr/>
    </dgm:pt>
    <dgm:pt modelId="{4F47C023-7A6C-4C77-93D3-70559A62C451}" type="pres">
      <dgm:prSet presAssocID="{69A11454-C8BA-4BE6-A438-98AE74577096}" presName="compNode" presStyleCnt="0"/>
      <dgm:spPr/>
    </dgm:pt>
    <dgm:pt modelId="{15F4B1D0-C1B9-4F78-A71D-AF984B0472A1}" type="pres">
      <dgm:prSet presAssocID="{69A11454-C8BA-4BE6-A438-98AE74577096}" presName="bgRect" presStyleLbl="bgShp" presStyleIdx="0" presStyleCnt="4"/>
      <dgm:spPr/>
    </dgm:pt>
    <dgm:pt modelId="{835E61E3-1F5B-4A26-8E06-6A79F35D6F27}" type="pres">
      <dgm:prSet presAssocID="{69A11454-C8BA-4BE6-A438-98AE74577096}" presName="iconRect" presStyleLbl="node1" presStyleIdx="0" presStyleCnt="4"/>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dgm:spPr>
      <dgm:extLst>
        <a:ext uri="{E40237B7-FDA0-4F09-8148-C483321AD2D9}">
          <dgm14:cNvPr xmlns:dgm14="http://schemas.microsoft.com/office/drawing/2010/diagram" id="0" name="" descr="Vindue med massiv udfyldning"/>
        </a:ext>
      </dgm:extLst>
    </dgm:pt>
    <dgm:pt modelId="{8050E0FF-09D7-481E-9318-0DE8E765DD5D}" type="pres">
      <dgm:prSet presAssocID="{69A11454-C8BA-4BE6-A438-98AE74577096}" presName="spaceRect" presStyleCnt="0"/>
      <dgm:spPr/>
    </dgm:pt>
    <dgm:pt modelId="{DF6D9461-D039-4ED0-A0F7-F521FC2AA32E}" type="pres">
      <dgm:prSet presAssocID="{69A11454-C8BA-4BE6-A438-98AE74577096}" presName="parTx" presStyleLbl="revTx" presStyleIdx="0" presStyleCnt="8">
        <dgm:presLayoutVars>
          <dgm:chMax val="0"/>
          <dgm:chPref val="0"/>
        </dgm:presLayoutVars>
      </dgm:prSet>
      <dgm:spPr/>
    </dgm:pt>
    <dgm:pt modelId="{25B82580-35C4-4716-9704-6832CD3756C1}" type="pres">
      <dgm:prSet presAssocID="{69A11454-C8BA-4BE6-A438-98AE74577096}" presName="desTx" presStyleLbl="revTx" presStyleIdx="1" presStyleCnt="8">
        <dgm:presLayoutVars/>
      </dgm:prSet>
      <dgm:spPr/>
    </dgm:pt>
    <dgm:pt modelId="{AAAC08C0-5A3C-4C48-A3AE-4D307884AF40}" type="pres">
      <dgm:prSet presAssocID="{1F2A6D06-1A4D-4E76-96ED-A3EA949B477F}" presName="sibTrans" presStyleCnt="0"/>
      <dgm:spPr/>
    </dgm:pt>
    <dgm:pt modelId="{2CDE2795-FFC7-4B5E-8A5E-B46ED075AA4D}" type="pres">
      <dgm:prSet presAssocID="{83B345A1-2BA0-47EA-9731-047268CDEB3B}" presName="compNode" presStyleCnt="0"/>
      <dgm:spPr/>
    </dgm:pt>
    <dgm:pt modelId="{E50700E8-B608-4F45-9FCC-6A9890F0DDC6}" type="pres">
      <dgm:prSet presAssocID="{83B345A1-2BA0-47EA-9731-047268CDEB3B}" presName="bgRect" presStyleLbl="bgShp" presStyleIdx="1" presStyleCnt="4"/>
      <dgm:spPr/>
    </dgm:pt>
    <dgm:pt modelId="{0A27DE70-41E7-4144-8594-529F05123DE9}" type="pres">
      <dgm:prSet presAssocID="{83B345A1-2BA0-47EA-9731-047268CDEB3B}" presName="iconRect" presStyleLbl="node1" presStyleIdx="1"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ol"/>
        </a:ext>
      </dgm:extLst>
    </dgm:pt>
    <dgm:pt modelId="{DE5AF93D-C3B3-48D1-9BED-3954DFF48527}" type="pres">
      <dgm:prSet presAssocID="{83B345A1-2BA0-47EA-9731-047268CDEB3B}" presName="spaceRect" presStyleCnt="0"/>
      <dgm:spPr/>
    </dgm:pt>
    <dgm:pt modelId="{1EA91D4F-37B5-4252-A514-0232F6C516F8}" type="pres">
      <dgm:prSet presAssocID="{83B345A1-2BA0-47EA-9731-047268CDEB3B}" presName="parTx" presStyleLbl="revTx" presStyleIdx="2" presStyleCnt="8">
        <dgm:presLayoutVars>
          <dgm:chMax val="0"/>
          <dgm:chPref val="0"/>
        </dgm:presLayoutVars>
      </dgm:prSet>
      <dgm:spPr/>
    </dgm:pt>
    <dgm:pt modelId="{38F3F779-9C06-498C-98FA-671768E5EBBD}" type="pres">
      <dgm:prSet presAssocID="{83B345A1-2BA0-47EA-9731-047268CDEB3B}" presName="desTx" presStyleLbl="revTx" presStyleIdx="3" presStyleCnt="8">
        <dgm:presLayoutVars/>
      </dgm:prSet>
      <dgm:spPr/>
    </dgm:pt>
    <dgm:pt modelId="{32CAC4DD-EB5B-4EEB-B1BD-9F67F08D9365}" type="pres">
      <dgm:prSet presAssocID="{6A9642D6-3602-415A-B912-E435C95F0069}" presName="sibTrans" presStyleCnt="0"/>
      <dgm:spPr/>
    </dgm:pt>
    <dgm:pt modelId="{1BF0583F-4769-4699-BA9F-54934147CE48}" type="pres">
      <dgm:prSet presAssocID="{159A8942-CF93-4812-AF55-BBE6B917D803}" presName="compNode" presStyleCnt="0"/>
      <dgm:spPr/>
    </dgm:pt>
    <dgm:pt modelId="{A4224317-66BD-4AE5-B14E-6E7E8A72D98B}" type="pres">
      <dgm:prSet presAssocID="{159A8942-CF93-4812-AF55-BBE6B917D803}" presName="bgRect" presStyleLbl="bgShp" presStyleIdx="2" presStyleCnt="4"/>
      <dgm:spPr/>
    </dgm:pt>
    <dgm:pt modelId="{300F086B-9F7A-44A1-A309-4720E425C2D9}" type="pres">
      <dgm:prSet presAssocID="{159A8942-CF93-4812-AF55-BBE6B917D803}" presName="iconRect" presStyleLbl="node1" presStyleIdx="2" presStyleCnt="4"/>
      <dgm:spPr>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dgm:spPr>
      <dgm:extLst>
        <a:ext uri="{E40237B7-FDA0-4F09-8148-C483321AD2D9}">
          <dgm14:cNvPr xmlns:dgm14="http://schemas.microsoft.com/office/drawing/2010/diagram" id="0" name="" descr="Regn"/>
        </a:ext>
      </dgm:extLst>
    </dgm:pt>
    <dgm:pt modelId="{7847DE09-DE22-4ADF-A067-A2787E1A61B0}" type="pres">
      <dgm:prSet presAssocID="{159A8942-CF93-4812-AF55-BBE6B917D803}" presName="spaceRect" presStyleCnt="0"/>
      <dgm:spPr/>
    </dgm:pt>
    <dgm:pt modelId="{C43C3C3C-BEB0-46ED-826B-445B1D611FCC}" type="pres">
      <dgm:prSet presAssocID="{159A8942-CF93-4812-AF55-BBE6B917D803}" presName="parTx" presStyleLbl="revTx" presStyleIdx="4" presStyleCnt="8">
        <dgm:presLayoutVars>
          <dgm:chMax val="0"/>
          <dgm:chPref val="0"/>
        </dgm:presLayoutVars>
      </dgm:prSet>
      <dgm:spPr/>
    </dgm:pt>
    <dgm:pt modelId="{3D4630CF-BD6A-412E-8234-D88FEB8767AC}" type="pres">
      <dgm:prSet presAssocID="{159A8942-CF93-4812-AF55-BBE6B917D803}" presName="desTx" presStyleLbl="revTx" presStyleIdx="5" presStyleCnt="8">
        <dgm:presLayoutVars/>
      </dgm:prSet>
      <dgm:spPr/>
    </dgm:pt>
    <dgm:pt modelId="{A9E6D951-215C-4427-A496-00E1840F4D74}" type="pres">
      <dgm:prSet presAssocID="{F987D122-3C44-483E-8A6E-E274DDF075A5}" presName="sibTrans" presStyleCnt="0"/>
      <dgm:spPr/>
    </dgm:pt>
    <dgm:pt modelId="{76DE52D2-03C9-4429-B175-BB6944B9B610}" type="pres">
      <dgm:prSet presAssocID="{DC40298B-5D80-4CA7-8C31-70B22B697566}" presName="compNode" presStyleCnt="0"/>
      <dgm:spPr/>
    </dgm:pt>
    <dgm:pt modelId="{2366A1AB-DD57-456D-A25C-75EFA0385827}" type="pres">
      <dgm:prSet presAssocID="{DC40298B-5D80-4CA7-8C31-70B22B697566}" presName="bgRect" presStyleLbl="bgShp" presStyleIdx="3" presStyleCnt="4"/>
      <dgm:spPr/>
    </dgm:pt>
    <dgm:pt modelId="{53A6F98C-4397-4F10-BDDF-84BECD95F03F}" type="pres">
      <dgm:prSet presAssocID="{DC40298B-5D80-4CA7-8C31-70B22B697566}" presName="iconRect" presStyleLbl="node1" presStyleIdx="3" presStyleCnt="4"/>
      <dgm:spPr>
        <a:blipFill>
          <a:blip xmlns:r="http://schemas.openxmlformats.org/officeDocument/2006/relationships">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Vand med massiv udfyldning"/>
        </a:ext>
      </dgm:extLst>
    </dgm:pt>
    <dgm:pt modelId="{5873A079-B782-4D11-ADC4-8A52C1A1AFB6}" type="pres">
      <dgm:prSet presAssocID="{DC40298B-5D80-4CA7-8C31-70B22B697566}" presName="spaceRect" presStyleCnt="0"/>
      <dgm:spPr/>
    </dgm:pt>
    <dgm:pt modelId="{00AF9DBB-7387-4A36-BF87-B299E0DF83AC}" type="pres">
      <dgm:prSet presAssocID="{DC40298B-5D80-4CA7-8C31-70B22B697566}" presName="parTx" presStyleLbl="revTx" presStyleIdx="6" presStyleCnt="8">
        <dgm:presLayoutVars>
          <dgm:chMax val="0"/>
          <dgm:chPref val="0"/>
        </dgm:presLayoutVars>
      </dgm:prSet>
      <dgm:spPr/>
    </dgm:pt>
    <dgm:pt modelId="{2AD00A07-403B-4D45-BE40-C2D6E2F5C870}" type="pres">
      <dgm:prSet presAssocID="{DC40298B-5D80-4CA7-8C31-70B22B697566}" presName="desTx" presStyleLbl="revTx" presStyleIdx="7" presStyleCnt="8">
        <dgm:presLayoutVars/>
      </dgm:prSet>
      <dgm:spPr/>
    </dgm:pt>
  </dgm:ptLst>
  <dgm:cxnLst>
    <dgm:cxn modelId="{29F6B50A-05B8-4DAE-9D5C-CCC780CA90B4}" type="presOf" srcId="{996C55AF-86DA-4097-853D-42FADA7662C1}" destId="{38F3F779-9C06-498C-98FA-671768E5EBBD}" srcOrd="0" destOrd="0" presId="urn:microsoft.com/office/officeart/2018/2/layout/IconVerticalSolidList"/>
    <dgm:cxn modelId="{32E02620-0034-4974-8C26-0AE45D9145A3}" type="presOf" srcId="{3B9B718A-7FFE-4864-9E8D-2729645A3CF6}" destId="{A7080672-3C2A-4516-88E3-312F5FAE5C81}" srcOrd="0" destOrd="0" presId="urn:microsoft.com/office/officeart/2018/2/layout/IconVerticalSolidList"/>
    <dgm:cxn modelId="{AD86992D-89B0-4B3D-9BF9-7CF9FAED8CAF}" srcId="{3B9B718A-7FFE-4864-9E8D-2729645A3CF6}" destId="{69A11454-C8BA-4BE6-A438-98AE74577096}" srcOrd="0" destOrd="0" parTransId="{B18227F4-06C3-4AA7-8F18-FB28984E7D8F}" sibTransId="{1F2A6D06-1A4D-4E76-96ED-A3EA949B477F}"/>
    <dgm:cxn modelId="{B6D4E731-2FA1-4CB8-ABAE-02A555AEF74B}" type="presOf" srcId="{6DF4E10A-5EDD-400F-9114-8D312B5BE1F4}" destId="{3D4630CF-BD6A-412E-8234-D88FEB8767AC}" srcOrd="0" destOrd="1" presId="urn:microsoft.com/office/officeart/2018/2/layout/IconVerticalSolidList"/>
    <dgm:cxn modelId="{C53C2933-770E-4913-B32D-3CFC42870E52}" type="presOf" srcId="{83B345A1-2BA0-47EA-9731-047268CDEB3B}" destId="{1EA91D4F-37B5-4252-A514-0232F6C516F8}" srcOrd="0" destOrd="0" presId="urn:microsoft.com/office/officeart/2018/2/layout/IconVerticalSolidList"/>
    <dgm:cxn modelId="{78C9123F-26CB-4981-BEF0-ACB228498E7E}" srcId="{159A8942-CF93-4812-AF55-BBE6B917D803}" destId="{84666635-4018-43DD-8935-807C83621F76}" srcOrd="0" destOrd="0" parTransId="{4D0946CD-5801-4858-BE29-EBFAAE5ABFE5}" sibTransId="{E6C9EBD6-8788-4765-991B-C1A4B34DB039}"/>
    <dgm:cxn modelId="{B19A7C66-143A-41CC-A867-5376612B8BBA}" srcId="{3B9B718A-7FFE-4864-9E8D-2729645A3CF6}" destId="{83B345A1-2BA0-47EA-9731-047268CDEB3B}" srcOrd="1" destOrd="0" parTransId="{3825F193-37EB-40F0-9224-BBF52A6DEAE0}" sibTransId="{6A9642D6-3602-415A-B912-E435C95F0069}"/>
    <dgm:cxn modelId="{661A5E51-E0A4-4D56-B984-20749ED91A8B}" type="presOf" srcId="{159A8942-CF93-4812-AF55-BBE6B917D803}" destId="{C43C3C3C-BEB0-46ED-826B-445B1D611FCC}" srcOrd="0" destOrd="0" presId="urn:microsoft.com/office/officeart/2018/2/layout/IconVerticalSolidList"/>
    <dgm:cxn modelId="{3BF29D72-B8A4-4C37-B4EB-69C78A472B5A}" srcId="{69A11454-C8BA-4BE6-A438-98AE74577096}" destId="{9EC756A2-65F3-4C57-890F-533B41596EFB}" srcOrd="0" destOrd="0" parTransId="{2FCCA49A-A920-4E71-99CD-8F0FCD0E1126}" sibTransId="{B5884715-D046-479F-8E79-C687FCC5A439}"/>
    <dgm:cxn modelId="{2BF1C079-75CF-43CA-AD6D-C99668DFE20B}" type="presOf" srcId="{D5A3A509-22B2-4A8D-A26B-5149CEAAF655}" destId="{2AD00A07-403B-4D45-BE40-C2D6E2F5C870}" srcOrd="0" destOrd="0" presId="urn:microsoft.com/office/officeart/2018/2/layout/IconVerticalSolidList"/>
    <dgm:cxn modelId="{6B6C897A-1B8E-4495-91FC-72F546B2225C}" type="presOf" srcId="{9EC756A2-65F3-4C57-890F-533B41596EFB}" destId="{25B82580-35C4-4716-9704-6832CD3756C1}" srcOrd="0" destOrd="0" presId="urn:microsoft.com/office/officeart/2018/2/layout/IconVerticalSolidList"/>
    <dgm:cxn modelId="{5644D680-76FF-4720-B55F-C62FD95EB49C}" srcId="{DC40298B-5D80-4CA7-8C31-70B22B697566}" destId="{D5A3A509-22B2-4A8D-A26B-5149CEAAF655}" srcOrd="0" destOrd="0" parTransId="{4120E8B8-AC44-41AD-AB88-A279C86871F2}" sibTransId="{E7E55B83-AC58-41F6-B362-08D80BA8A7B8}"/>
    <dgm:cxn modelId="{82639791-AB83-453C-A9A8-995FB524462B}" type="presOf" srcId="{0DBE31CD-19E5-4239-8E45-89C9368648D6}" destId="{2AD00A07-403B-4D45-BE40-C2D6E2F5C870}" srcOrd="0" destOrd="1" presId="urn:microsoft.com/office/officeart/2018/2/layout/IconVerticalSolidList"/>
    <dgm:cxn modelId="{90EDE4A4-6413-4916-8168-6D83E807E1AB}" type="presOf" srcId="{69A11454-C8BA-4BE6-A438-98AE74577096}" destId="{DF6D9461-D039-4ED0-A0F7-F521FC2AA32E}" srcOrd="0" destOrd="0" presId="urn:microsoft.com/office/officeart/2018/2/layout/IconVerticalSolidList"/>
    <dgm:cxn modelId="{0B455DAE-EC2C-41DD-B6E8-E928F5E3591C}" srcId="{83B345A1-2BA0-47EA-9731-047268CDEB3B}" destId="{206F34DB-5E74-4B81-8598-349C78571B60}" srcOrd="1" destOrd="0" parTransId="{888C3F19-F2C8-4D63-8DBF-3B5ACDB571D6}" sibTransId="{9C2A42B5-6908-4417-A7C5-ECF009D8048A}"/>
    <dgm:cxn modelId="{AFBF86AE-67CE-4FA8-B60A-C9F6F1D945DC}" srcId="{83B345A1-2BA0-47EA-9731-047268CDEB3B}" destId="{996C55AF-86DA-4097-853D-42FADA7662C1}" srcOrd="0" destOrd="0" parTransId="{2F5E2C82-7FED-45D2-AE3C-843F1A159A2A}" sibTransId="{AA83D257-AA91-42CF-B746-6F261399A507}"/>
    <dgm:cxn modelId="{BE942EC7-9B3F-4DCB-AD11-AA4AA644EC36}" type="presOf" srcId="{DC40298B-5D80-4CA7-8C31-70B22B697566}" destId="{00AF9DBB-7387-4A36-BF87-B299E0DF83AC}" srcOrd="0" destOrd="0" presId="urn:microsoft.com/office/officeart/2018/2/layout/IconVerticalSolidList"/>
    <dgm:cxn modelId="{4E8277D8-FD4C-4B9E-B63D-C78B84544110}" srcId="{DC40298B-5D80-4CA7-8C31-70B22B697566}" destId="{0DBE31CD-19E5-4239-8E45-89C9368648D6}" srcOrd="1" destOrd="0" parTransId="{BB8D1978-04BB-4FAD-BDE6-EC9DE60DAFCE}" sibTransId="{28EBFC1A-A412-4E7C-836B-EEDD19C82FEE}"/>
    <dgm:cxn modelId="{E25333FE-DD66-4DFC-910E-8A561C915804}" type="presOf" srcId="{84666635-4018-43DD-8935-807C83621F76}" destId="{3D4630CF-BD6A-412E-8234-D88FEB8767AC}" srcOrd="0" destOrd="0" presId="urn:microsoft.com/office/officeart/2018/2/layout/IconVerticalSolidList"/>
    <dgm:cxn modelId="{2FE9B6FE-B233-4091-BF36-1327CB66FE35}" type="presOf" srcId="{206F34DB-5E74-4B81-8598-349C78571B60}" destId="{38F3F779-9C06-498C-98FA-671768E5EBBD}" srcOrd="0" destOrd="1" presId="urn:microsoft.com/office/officeart/2018/2/layout/IconVerticalSolidList"/>
    <dgm:cxn modelId="{8F2C44FF-F9BF-493C-98A8-2CF272F74A9A}" srcId="{3B9B718A-7FFE-4864-9E8D-2729645A3CF6}" destId="{DC40298B-5D80-4CA7-8C31-70B22B697566}" srcOrd="3" destOrd="0" parTransId="{2CB934AF-403B-4806-AEA4-186B12982B67}" sibTransId="{EA808A66-8260-44A8-935E-8353C673CEB8}"/>
    <dgm:cxn modelId="{75C7D3FF-844D-430B-8006-63E9EF884984}" srcId="{159A8942-CF93-4812-AF55-BBE6B917D803}" destId="{6DF4E10A-5EDD-400F-9114-8D312B5BE1F4}" srcOrd="1" destOrd="0" parTransId="{B40DA4D2-81EE-4B48-A8A3-022137FF9A64}" sibTransId="{2CB3F014-2A25-4562-A46A-44F2F4379084}"/>
    <dgm:cxn modelId="{AA7BF6FF-9339-4FAA-B491-10FCB836BCCD}" srcId="{3B9B718A-7FFE-4864-9E8D-2729645A3CF6}" destId="{159A8942-CF93-4812-AF55-BBE6B917D803}" srcOrd="2" destOrd="0" parTransId="{1B58BF93-09DD-4999-B9C8-0635227834BD}" sibTransId="{F987D122-3C44-483E-8A6E-E274DDF075A5}"/>
    <dgm:cxn modelId="{5AD5B5BC-47B2-48DE-A77D-D9A492C224F0}" type="presParOf" srcId="{A7080672-3C2A-4516-88E3-312F5FAE5C81}" destId="{4F47C023-7A6C-4C77-93D3-70559A62C451}" srcOrd="0" destOrd="0" presId="urn:microsoft.com/office/officeart/2018/2/layout/IconVerticalSolidList"/>
    <dgm:cxn modelId="{7C7FB657-DD2D-4236-A903-2DAA52AF58EE}" type="presParOf" srcId="{4F47C023-7A6C-4C77-93D3-70559A62C451}" destId="{15F4B1D0-C1B9-4F78-A71D-AF984B0472A1}" srcOrd="0" destOrd="0" presId="urn:microsoft.com/office/officeart/2018/2/layout/IconVerticalSolidList"/>
    <dgm:cxn modelId="{8CED62EC-D12E-433B-A027-44998E3F4D65}" type="presParOf" srcId="{4F47C023-7A6C-4C77-93D3-70559A62C451}" destId="{835E61E3-1F5B-4A26-8E06-6A79F35D6F27}" srcOrd="1" destOrd="0" presId="urn:microsoft.com/office/officeart/2018/2/layout/IconVerticalSolidList"/>
    <dgm:cxn modelId="{1B87D175-8345-46BA-A382-AA6208EE72C6}" type="presParOf" srcId="{4F47C023-7A6C-4C77-93D3-70559A62C451}" destId="{8050E0FF-09D7-481E-9318-0DE8E765DD5D}" srcOrd="2" destOrd="0" presId="urn:microsoft.com/office/officeart/2018/2/layout/IconVerticalSolidList"/>
    <dgm:cxn modelId="{A21C3336-90A4-4293-A64C-298772F872BE}" type="presParOf" srcId="{4F47C023-7A6C-4C77-93D3-70559A62C451}" destId="{DF6D9461-D039-4ED0-A0F7-F521FC2AA32E}" srcOrd="3" destOrd="0" presId="urn:microsoft.com/office/officeart/2018/2/layout/IconVerticalSolidList"/>
    <dgm:cxn modelId="{D8761566-90D8-4E69-A5EF-DBCEE375E827}" type="presParOf" srcId="{4F47C023-7A6C-4C77-93D3-70559A62C451}" destId="{25B82580-35C4-4716-9704-6832CD3756C1}" srcOrd="4" destOrd="0" presId="urn:microsoft.com/office/officeart/2018/2/layout/IconVerticalSolidList"/>
    <dgm:cxn modelId="{34DC1ECC-142C-4E74-B963-130CE540BDEE}" type="presParOf" srcId="{A7080672-3C2A-4516-88E3-312F5FAE5C81}" destId="{AAAC08C0-5A3C-4C48-A3AE-4D307884AF40}" srcOrd="1" destOrd="0" presId="urn:microsoft.com/office/officeart/2018/2/layout/IconVerticalSolidList"/>
    <dgm:cxn modelId="{21DD8166-8C3D-4358-9F76-64CD83CA8E28}" type="presParOf" srcId="{A7080672-3C2A-4516-88E3-312F5FAE5C81}" destId="{2CDE2795-FFC7-4B5E-8A5E-B46ED075AA4D}" srcOrd="2" destOrd="0" presId="urn:microsoft.com/office/officeart/2018/2/layout/IconVerticalSolidList"/>
    <dgm:cxn modelId="{ED7AC2AC-2753-44B5-9BED-30E3C758F1C5}" type="presParOf" srcId="{2CDE2795-FFC7-4B5E-8A5E-B46ED075AA4D}" destId="{E50700E8-B608-4F45-9FCC-6A9890F0DDC6}" srcOrd="0" destOrd="0" presId="urn:microsoft.com/office/officeart/2018/2/layout/IconVerticalSolidList"/>
    <dgm:cxn modelId="{6E8CC7B8-B424-4D20-9FCE-4A33E815039F}" type="presParOf" srcId="{2CDE2795-FFC7-4B5E-8A5E-B46ED075AA4D}" destId="{0A27DE70-41E7-4144-8594-529F05123DE9}" srcOrd="1" destOrd="0" presId="urn:microsoft.com/office/officeart/2018/2/layout/IconVerticalSolidList"/>
    <dgm:cxn modelId="{A5EDF422-24E9-48D2-8A7E-52DEE0A02659}" type="presParOf" srcId="{2CDE2795-FFC7-4B5E-8A5E-B46ED075AA4D}" destId="{DE5AF93D-C3B3-48D1-9BED-3954DFF48527}" srcOrd="2" destOrd="0" presId="urn:microsoft.com/office/officeart/2018/2/layout/IconVerticalSolidList"/>
    <dgm:cxn modelId="{95852635-6AF1-4091-BCE2-0066C61A880A}" type="presParOf" srcId="{2CDE2795-FFC7-4B5E-8A5E-B46ED075AA4D}" destId="{1EA91D4F-37B5-4252-A514-0232F6C516F8}" srcOrd="3" destOrd="0" presId="urn:microsoft.com/office/officeart/2018/2/layout/IconVerticalSolidList"/>
    <dgm:cxn modelId="{EF776C30-3C45-4B22-9817-40CC8C75BFFF}" type="presParOf" srcId="{2CDE2795-FFC7-4B5E-8A5E-B46ED075AA4D}" destId="{38F3F779-9C06-498C-98FA-671768E5EBBD}" srcOrd="4" destOrd="0" presId="urn:microsoft.com/office/officeart/2018/2/layout/IconVerticalSolidList"/>
    <dgm:cxn modelId="{7A5009AF-D0AD-4E04-B5CD-CBFD1BD0DE07}" type="presParOf" srcId="{A7080672-3C2A-4516-88E3-312F5FAE5C81}" destId="{32CAC4DD-EB5B-4EEB-B1BD-9F67F08D9365}" srcOrd="3" destOrd="0" presId="urn:microsoft.com/office/officeart/2018/2/layout/IconVerticalSolidList"/>
    <dgm:cxn modelId="{FBE9448B-A39B-4198-9A16-B6EE27F2B1BB}" type="presParOf" srcId="{A7080672-3C2A-4516-88E3-312F5FAE5C81}" destId="{1BF0583F-4769-4699-BA9F-54934147CE48}" srcOrd="4" destOrd="0" presId="urn:microsoft.com/office/officeart/2018/2/layout/IconVerticalSolidList"/>
    <dgm:cxn modelId="{96BFDF54-5972-4231-9443-5AA6B4B79A74}" type="presParOf" srcId="{1BF0583F-4769-4699-BA9F-54934147CE48}" destId="{A4224317-66BD-4AE5-B14E-6E7E8A72D98B}" srcOrd="0" destOrd="0" presId="urn:microsoft.com/office/officeart/2018/2/layout/IconVerticalSolidList"/>
    <dgm:cxn modelId="{A0FA9F49-0DAC-4C3A-9457-F9B61F2945D6}" type="presParOf" srcId="{1BF0583F-4769-4699-BA9F-54934147CE48}" destId="{300F086B-9F7A-44A1-A309-4720E425C2D9}" srcOrd="1" destOrd="0" presId="urn:microsoft.com/office/officeart/2018/2/layout/IconVerticalSolidList"/>
    <dgm:cxn modelId="{15803EF0-AFE0-4DE7-BE34-6519659131ED}" type="presParOf" srcId="{1BF0583F-4769-4699-BA9F-54934147CE48}" destId="{7847DE09-DE22-4ADF-A067-A2787E1A61B0}" srcOrd="2" destOrd="0" presId="urn:microsoft.com/office/officeart/2018/2/layout/IconVerticalSolidList"/>
    <dgm:cxn modelId="{A1923F63-61E6-4B54-8BD7-6A49802DA376}" type="presParOf" srcId="{1BF0583F-4769-4699-BA9F-54934147CE48}" destId="{C43C3C3C-BEB0-46ED-826B-445B1D611FCC}" srcOrd="3" destOrd="0" presId="urn:microsoft.com/office/officeart/2018/2/layout/IconVerticalSolidList"/>
    <dgm:cxn modelId="{10660C09-7CC9-41C9-9E6B-A22362A78171}" type="presParOf" srcId="{1BF0583F-4769-4699-BA9F-54934147CE48}" destId="{3D4630CF-BD6A-412E-8234-D88FEB8767AC}" srcOrd="4" destOrd="0" presId="urn:microsoft.com/office/officeart/2018/2/layout/IconVerticalSolidList"/>
    <dgm:cxn modelId="{FDB58C73-CB2F-4770-AEA3-3221BC43247F}" type="presParOf" srcId="{A7080672-3C2A-4516-88E3-312F5FAE5C81}" destId="{A9E6D951-215C-4427-A496-00E1840F4D74}" srcOrd="5" destOrd="0" presId="urn:microsoft.com/office/officeart/2018/2/layout/IconVerticalSolidList"/>
    <dgm:cxn modelId="{1629B6C3-5B30-4B71-BF8C-964748809881}" type="presParOf" srcId="{A7080672-3C2A-4516-88E3-312F5FAE5C81}" destId="{76DE52D2-03C9-4429-B175-BB6944B9B610}" srcOrd="6" destOrd="0" presId="urn:microsoft.com/office/officeart/2018/2/layout/IconVerticalSolidList"/>
    <dgm:cxn modelId="{BE8DA080-FF79-446F-8634-90C160F79DB3}" type="presParOf" srcId="{76DE52D2-03C9-4429-B175-BB6944B9B610}" destId="{2366A1AB-DD57-456D-A25C-75EFA0385827}" srcOrd="0" destOrd="0" presId="urn:microsoft.com/office/officeart/2018/2/layout/IconVerticalSolidList"/>
    <dgm:cxn modelId="{5D8AD2A2-7658-4653-A1F5-976CC2E73C0E}" type="presParOf" srcId="{76DE52D2-03C9-4429-B175-BB6944B9B610}" destId="{53A6F98C-4397-4F10-BDDF-84BECD95F03F}" srcOrd="1" destOrd="0" presId="urn:microsoft.com/office/officeart/2018/2/layout/IconVerticalSolidList"/>
    <dgm:cxn modelId="{D844E75A-62A9-4BBF-98A4-74E0815CAEB1}" type="presParOf" srcId="{76DE52D2-03C9-4429-B175-BB6944B9B610}" destId="{5873A079-B782-4D11-ADC4-8A52C1A1AFB6}" srcOrd="2" destOrd="0" presId="urn:microsoft.com/office/officeart/2018/2/layout/IconVerticalSolidList"/>
    <dgm:cxn modelId="{98B06B9F-4A66-467C-A5D0-8590A363D6AB}" type="presParOf" srcId="{76DE52D2-03C9-4429-B175-BB6944B9B610}" destId="{00AF9DBB-7387-4A36-BF87-B299E0DF83AC}" srcOrd="3" destOrd="0" presId="urn:microsoft.com/office/officeart/2018/2/layout/IconVerticalSolidList"/>
    <dgm:cxn modelId="{F3F6665F-743E-4E31-85B9-2D290E316374}" type="presParOf" srcId="{76DE52D2-03C9-4429-B175-BB6944B9B610}" destId="{2AD00A07-403B-4D45-BE40-C2D6E2F5C870}" srcOrd="4"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A682A07-AD58-4414-AE29-B6AB430A08A0}" type="doc">
      <dgm:prSet loTypeId="urn:microsoft.com/office/officeart/2016/7/layout/LinearBlockProcessNumbered" loCatId="process" qsTypeId="urn:microsoft.com/office/officeart/2005/8/quickstyle/simple1" qsCatId="simple" csTypeId="urn:microsoft.com/office/officeart/2005/8/colors/colorful2" csCatId="colorful" phldr="1"/>
      <dgm:spPr/>
      <dgm:t>
        <a:bodyPr/>
        <a:lstStyle/>
        <a:p>
          <a:endParaRPr lang="en-US"/>
        </a:p>
      </dgm:t>
    </dgm:pt>
    <dgm:pt modelId="{5CD4428B-28D4-4373-8E48-30C5F14DFB54}">
      <dgm:prSet/>
      <dgm:spPr/>
      <dgm:t>
        <a:bodyPr/>
        <a:lstStyle/>
        <a:p>
          <a:r>
            <a:rPr lang="da-DK"/>
            <a:t>Inddeling af grupper </a:t>
          </a:r>
          <a:endParaRPr lang="en-US"/>
        </a:p>
      </dgm:t>
    </dgm:pt>
    <dgm:pt modelId="{6CD2626C-E03F-4280-AF9B-9840C5E7197E}" type="parTrans" cxnId="{EE1239A0-3450-4151-86FC-CCF28DD898BF}">
      <dgm:prSet/>
      <dgm:spPr/>
      <dgm:t>
        <a:bodyPr/>
        <a:lstStyle/>
        <a:p>
          <a:endParaRPr lang="en-US"/>
        </a:p>
      </dgm:t>
    </dgm:pt>
    <dgm:pt modelId="{D197A5CE-6718-4359-9603-C7A76F8CAAFA}" type="sibTrans" cxnId="{EE1239A0-3450-4151-86FC-CCF28DD898BF}">
      <dgm:prSet phldrT="01" phldr="0"/>
      <dgm:spPr/>
      <dgm:t>
        <a:bodyPr/>
        <a:lstStyle/>
        <a:p>
          <a:r>
            <a:rPr lang="en-US"/>
            <a:t>01</a:t>
          </a:r>
        </a:p>
      </dgm:t>
    </dgm:pt>
    <dgm:pt modelId="{85BC1796-6583-404F-8251-931E40973462}">
      <dgm:prSet/>
      <dgm:spPr/>
      <dgm:t>
        <a:bodyPr/>
        <a:lstStyle/>
        <a:p>
          <a:r>
            <a:rPr lang="da-DK" dirty="0"/>
            <a:t>Introduktion til dingeo.dk og først kig på boligerne.</a:t>
          </a:r>
          <a:endParaRPr lang="en-US" dirty="0"/>
        </a:p>
      </dgm:t>
    </dgm:pt>
    <dgm:pt modelId="{55D25FB8-C5AD-4869-84A3-611C0F217B82}" type="parTrans" cxnId="{4BF6EE63-1B77-4986-9DAA-5CB4A6195B21}">
      <dgm:prSet/>
      <dgm:spPr/>
      <dgm:t>
        <a:bodyPr/>
        <a:lstStyle/>
        <a:p>
          <a:endParaRPr lang="en-US"/>
        </a:p>
      </dgm:t>
    </dgm:pt>
    <dgm:pt modelId="{98D43092-DAB9-41D9-A0A2-CDBBA5862478}" type="sibTrans" cxnId="{4BF6EE63-1B77-4986-9DAA-5CB4A6195B21}">
      <dgm:prSet phldrT="02" phldr="0"/>
      <dgm:spPr/>
      <dgm:t>
        <a:bodyPr/>
        <a:lstStyle/>
        <a:p>
          <a:r>
            <a:rPr lang="en-US"/>
            <a:t>02</a:t>
          </a:r>
        </a:p>
      </dgm:t>
    </dgm:pt>
    <dgm:pt modelId="{7D5FB3FD-9688-484E-B2CD-496B7C125C88}">
      <dgm:prSet/>
      <dgm:spPr/>
      <dgm:t>
        <a:bodyPr/>
        <a:lstStyle/>
        <a:p>
          <a:r>
            <a:rPr lang="da-DK" b="1"/>
            <a:t>Teoriopsamling – Livsstil og levevilkår</a:t>
          </a:r>
          <a:endParaRPr lang="en-US"/>
        </a:p>
      </dgm:t>
    </dgm:pt>
    <dgm:pt modelId="{5E9AEB40-FD79-4C21-85DC-8D585F15E171}" type="parTrans" cxnId="{89067CD7-3C0F-4795-A044-76485C5E62D3}">
      <dgm:prSet/>
      <dgm:spPr/>
      <dgm:t>
        <a:bodyPr/>
        <a:lstStyle/>
        <a:p>
          <a:endParaRPr lang="en-US"/>
        </a:p>
      </dgm:t>
    </dgm:pt>
    <dgm:pt modelId="{E67D2BEC-A8DE-4481-9DD7-861933326197}" type="sibTrans" cxnId="{89067CD7-3C0F-4795-A044-76485C5E62D3}">
      <dgm:prSet phldrT="03" phldr="0"/>
      <dgm:spPr/>
      <dgm:t>
        <a:bodyPr/>
        <a:lstStyle/>
        <a:p>
          <a:r>
            <a:rPr lang="en-US"/>
            <a:t>03</a:t>
          </a:r>
        </a:p>
      </dgm:t>
    </dgm:pt>
    <dgm:pt modelId="{0C58C213-C2BA-4966-A96A-2D962895728F}">
      <dgm:prSet/>
      <dgm:spPr/>
      <dgm:t>
        <a:bodyPr/>
        <a:lstStyle/>
        <a:p>
          <a:r>
            <a:rPr lang="da-DK" b="1"/>
            <a:t>Øvelse kend din nabo </a:t>
          </a:r>
          <a:endParaRPr lang="en-US"/>
        </a:p>
      </dgm:t>
    </dgm:pt>
    <dgm:pt modelId="{3B52EADD-D666-4154-B10E-52AA5D887CFE}" type="parTrans" cxnId="{DC05EF90-071E-4147-8A9C-A9D6E94E6A60}">
      <dgm:prSet/>
      <dgm:spPr/>
      <dgm:t>
        <a:bodyPr/>
        <a:lstStyle/>
        <a:p>
          <a:endParaRPr lang="en-US"/>
        </a:p>
      </dgm:t>
    </dgm:pt>
    <dgm:pt modelId="{F7A4D4D0-7E8C-4CE6-B16D-C94BDD465ACC}" type="sibTrans" cxnId="{DC05EF90-071E-4147-8A9C-A9D6E94E6A60}">
      <dgm:prSet phldrT="04" phldr="0"/>
      <dgm:spPr/>
      <dgm:t>
        <a:bodyPr/>
        <a:lstStyle/>
        <a:p>
          <a:r>
            <a:rPr lang="en-US"/>
            <a:t>04</a:t>
          </a:r>
        </a:p>
      </dgm:t>
    </dgm:pt>
    <dgm:pt modelId="{1957B263-9777-49E4-A506-501CA3C11A5E}">
      <dgm:prSet/>
      <dgm:spPr/>
      <dgm:t>
        <a:bodyPr/>
        <a:lstStyle/>
        <a:p>
          <a:r>
            <a:rPr lang="da-DK" b="1"/>
            <a:t>Opsamling på øvelsen </a:t>
          </a:r>
          <a:endParaRPr lang="en-US"/>
        </a:p>
      </dgm:t>
    </dgm:pt>
    <dgm:pt modelId="{C723C9A4-CC4D-480E-9D81-889DB844DCA2}" type="parTrans" cxnId="{A9541CAD-36A8-44E0-804A-72CC308B598A}">
      <dgm:prSet/>
      <dgm:spPr/>
      <dgm:t>
        <a:bodyPr/>
        <a:lstStyle/>
        <a:p>
          <a:endParaRPr lang="en-US"/>
        </a:p>
      </dgm:t>
    </dgm:pt>
    <dgm:pt modelId="{C19176E3-6680-4B73-B383-808ACCD13919}" type="sibTrans" cxnId="{A9541CAD-36A8-44E0-804A-72CC308B598A}">
      <dgm:prSet phldrT="05" phldr="0"/>
      <dgm:spPr/>
      <dgm:t>
        <a:bodyPr/>
        <a:lstStyle/>
        <a:p>
          <a:r>
            <a:rPr lang="en-US"/>
            <a:t>05</a:t>
          </a:r>
        </a:p>
      </dgm:t>
    </dgm:pt>
    <dgm:pt modelId="{4B19BFF9-D637-4E95-ABD7-DD8E76F49092}">
      <dgm:prSet/>
      <dgm:spPr/>
      <dgm:t>
        <a:bodyPr/>
        <a:lstStyle/>
        <a:p>
          <a:r>
            <a:rPr lang="da-DK"/>
            <a:t>Livsstil, levevilkår og KRAM-Faktorer. </a:t>
          </a:r>
          <a:endParaRPr lang="en-US"/>
        </a:p>
      </dgm:t>
    </dgm:pt>
    <dgm:pt modelId="{C8D8E0D4-5718-48B8-8B7C-0568BE81CD2C}" type="parTrans" cxnId="{3B7BD3DA-313F-4D3B-9F67-9A863FB21EF1}">
      <dgm:prSet/>
      <dgm:spPr/>
      <dgm:t>
        <a:bodyPr/>
        <a:lstStyle/>
        <a:p>
          <a:endParaRPr lang="en-US"/>
        </a:p>
      </dgm:t>
    </dgm:pt>
    <dgm:pt modelId="{432A9501-5AA5-4EF8-B358-DC6DD8BD96AF}" type="sibTrans" cxnId="{3B7BD3DA-313F-4D3B-9F67-9A863FB21EF1}">
      <dgm:prSet/>
      <dgm:spPr/>
      <dgm:t>
        <a:bodyPr/>
        <a:lstStyle/>
        <a:p>
          <a:endParaRPr lang="en-US"/>
        </a:p>
      </dgm:t>
    </dgm:pt>
    <dgm:pt modelId="{DA2B076C-1998-41C5-8979-ABFB1C47C40D}" type="pres">
      <dgm:prSet presAssocID="{9A682A07-AD58-4414-AE29-B6AB430A08A0}" presName="Name0" presStyleCnt="0">
        <dgm:presLayoutVars>
          <dgm:animLvl val="lvl"/>
          <dgm:resizeHandles val="exact"/>
        </dgm:presLayoutVars>
      </dgm:prSet>
      <dgm:spPr/>
    </dgm:pt>
    <dgm:pt modelId="{693D478B-6318-4158-A444-6FC0F50012BB}" type="pres">
      <dgm:prSet presAssocID="{5CD4428B-28D4-4373-8E48-30C5F14DFB54}" presName="compositeNode" presStyleCnt="0">
        <dgm:presLayoutVars>
          <dgm:bulletEnabled val="1"/>
        </dgm:presLayoutVars>
      </dgm:prSet>
      <dgm:spPr/>
    </dgm:pt>
    <dgm:pt modelId="{EB69E03F-372A-43E4-A352-9F2F41651E26}" type="pres">
      <dgm:prSet presAssocID="{5CD4428B-28D4-4373-8E48-30C5F14DFB54}" presName="bgRect" presStyleLbl="alignNode1" presStyleIdx="0" presStyleCnt="5"/>
      <dgm:spPr/>
    </dgm:pt>
    <dgm:pt modelId="{8D96F7FE-D127-4C80-BD07-926D4C6EF8B4}" type="pres">
      <dgm:prSet presAssocID="{D197A5CE-6718-4359-9603-C7A76F8CAAFA}" presName="sibTransNodeRect" presStyleLbl="alignNode1" presStyleIdx="0" presStyleCnt="5">
        <dgm:presLayoutVars>
          <dgm:chMax val="0"/>
          <dgm:bulletEnabled val="1"/>
        </dgm:presLayoutVars>
      </dgm:prSet>
      <dgm:spPr/>
    </dgm:pt>
    <dgm:pt modelId="{78E0255C-43BE-41DA-B3A9-69A7E8493863}" type="pres">
      <dgm:prSet presAssocID="{5CD4428B-28D4-4373-8E48-30C5F14DFB54}" presName="nodeRect" presStyleLbl="alignNode1" presStyleIdx="0" presStyleCnt="5">
        <dgm:presLayoutVars>
          <dgm:bulletEnabled val="1"/>
        </dgm:presLayoutVars>
      </dgm:prSet>
      <dgm:spPr/>
    </dgm:pt>
    <dgm:pt modelId="{7EEBC1A5-61EA-49FD-8274-06D26E39E291}" type="pres">
      <dgm:prSet presAssocID="{D197A5CE-6718-4359-9603-C7A76F8CAAFA}" presName="sibTrans" presStyleCnt="0"/>
      <dgm:spPr/>
    </dgm:pt>
    <dgm:pt modelId="{D654EB69-FF80-4CF7-BC76-81CFE96E3B04}" type="pres">
      <dgm:prSet presAssocID="{85BC1796-6583-404F-8251-931E40973462}" presName="compositeNode" presStyleCnt="0">
        <dgm:presLayoutVars>
          <dgm:bulletEnabled val="1"/>
        </dgm:presLayoutVars>
      </dgm:prSet>
      <dgm:spPr/>
    </dgm:pt>
    <dgm:pt modelId="{3B80C374-CC7D-4EA0-8A46-51C6E3E3A39B}" type="pres">
      <dgm:prSet presAssocID="{85BC1796-6583-404F-8251-931E40973462}" presName="bgRect" presStyleLbl="alignNode1" presStyleIdx="1" presStyleCnt="5"/>
      <dgm:spPr/>
    </dgm:pt>
    <dgm:pt modelId="{2058A013-AFE8-41FD-9B40-C89DEC1BC234}" type="pres">
      <dgm:prSet presAssocID="{98D43092-DAB9-41D9-A0A2-CDBBA5862478}" presName="sibTransNodeRect" presStyleLbl="alignNode1" presStyleIdx="1" presStyleCnt="5">
        <dgm:presLayoutVars>
          <dgm:chMax val="0"/>
          <dgm:bulletEnabled val="1"/>
        </dgm:presLayoutVars>
      </dgm:prSet>
      <dgm:spPr/>
    </dgm:pt>
    <dgm:pt modelId="{3734ABC0-D2A8-4568-ABD3-A97500E5F9B2}" type="pres">
      <dgm:prSet presAssocID="{85BC1796-6583-404F-8251-931E40973462}" presName="nodeRect" presStyleLbl="alignNode1" presStyleIdx="1" presStyleCnt="5">
        <dgm:presLayoutVars>
          <dgm:bulletEnabled val="1"/>
        </dgm:presLayoutVars>
      </dgm:prSet>
      <dgm:spPr/>
    </dgm:pt>
    <dgm:pt modelId="{9BAA4F12-A509-4189-9D7B-B206C033FA32}" type="pres">
      <dgm:prSet presAssocID="{98D43092-DAB9-41D9-A0A2-CDBBA5862478}" presName="sibTrans" presStyleCnt="0"/>
      <dgm:spPr/>
    </dgm:pt>
    <dgm:pt modelId="{C9779AE0-155C-4C9C-8458-86BB4BFC3527}" type="pres">
      <dgm:prSet presAssocID="{7D5FB3FD-9688-484E-B2CD-496B7C125C88}" presName="compositeNode" presStyleCnt="0">
        <dgm:presLayoutVars>
          <dgm:bulletEnabled val="1"/>
        </dgm:presLayoutVars>
      </dgm:prSet>
      <dgm:spPr/>
    </dgm:pt>
    <dgm:pt modelId="{7F3366BC-BFC4-47ED-B17F-97705B7DFA72}" type="pres">
      <dgm:prSet presAssocID="{7D5FB3FD-9688-484E-B2CD-496B7C125C88}" presName="bgRect" presStyleLbl="alignNode1" presStyleIdx="2" presStyleCnt="5"/>
      <dgm:spPr/>
    </dgm:pt>
    <dgm:pt modelId="{FDA92C6B-8DFE-4678-B802-83EBF3FD14DD}" type="pres">
      <dgm:prSet presAssocID="{E67D2BEC-A8DE-4481-9DD7-861933326197}" presName="sibTransNodeRect" presStyleLbl="alignNode1" presStyleIdx="2" presStyleCnt="5">
        <dgm:presLayoutVars>
          <dgm:chMax val="0"/>
          <dgm:bulletEnabled val="1"/>
        </dgm:presLayoutVars>
      </dgm:prSet>
      <dgm:spPr/>
    </dgm:pt>
    <dgm:pt modelId="{8A16725C-6AEB-4227-B372-1D1B9D86036F}" type="pres">
      <dgm:prSet presAssocID="{7D5FB3FD-9688-484E-B2CD-496B7C125C88}" presName="nodeRect" presStyleLbl="alignNode1" presStyleIdx="2" presStyleCnt="5">
        <dgm:presLayoutVars>
          <dgm:bulletEnabled val="1"/>
        </dgm:presLayoutVars>
      </dgm:prSet>
      <dgm:spPr/>
    </dgm:pt>
    <dgm:pt modelId="{6AA128F3-9265-4B92-95FA-F940C6A2F9DF}" type="pres">
      <dgm:prSet presAssocID="{E67D2BEC-A8DE-4481-9DD7-861933326197}" presName="sibTrans" presStyleCnt="0"/>
      <dgm:spPr/>
    </dgm:pt>
    <dgm:pt modelId="{18E435AF-7F0C-4805-B816-BEDFAE0B2769}" type="pres">
      <dgm:prSet presAssocID="{0C58C213-C2BA-4966-A96A-2D962895728F}" presName="compositeNode" presStyleCnt="0">
        <dgm:presLayoutVars>
          <dgm:bulletEnabled val="1"/>
        </dgm:presLayoutVars>
      </dgm:prSet>
      <dgm:spPr/>
    </dgm:pt>
    <dgm:pt modelId="{D3804969-A3FF-4594-B5AA-927F05ECC1F6}" type="pres">
      <dgm:prSet presAssocID="{0C58C213-C2BA-4966-A96A-2D962895728F}" presName="bgRect" presStyleLbl="alignNode1" presStyleIdx="3" presStyleCnt="5"/>
      <dgm:spPr/>
    </dgm:pt>
    <dgm:pt modelId="{F214DE32-8966-4A6D-8045-F9D85BDE0DB8}" type="pres">
      <dgm:prSet presAssocID="{F7A4D4D0-7E8C-4CE6-B16D-C94BDD465ACC}" presName="sibTransNodeRect" presStyleLbl="alignNode1" presStyleIdx="3" presStyleCnt="5">
        <dgm:presLayoutVars>
          <dgm:chMax val="0"/>
          <dgm:bulletEnabled val="1"/>
        </dgm:presLayoutVars>
      </dgm:prSet>
      <dgm:spPr/>
    </dgm:pt>
    <dgm:pt modelId="{391CF208-B03E-48C0-B5D1-4DDE269417D3}" type="pres">
      <dgm:prSet presAssocID="{0C58C213-C2BA-4966-A96A-2D962895728F}" presName="nodeRect" presStyleLbl="alignNode1" presStyleIdx="3" presStyleCnt="5">
        <dgm:presLayoutVars>
          <dgm:bulletEnabled val="1"/>
        </dgm:presLayoutVars>
      </dgm:prSet>
      <dgm:spPr/>
    </dgm:pt>
    <dgm:pt modelId="{3C2C04D0-85BE-4117-8589-8A73DC6E5294}" type="pres">
      <dgm:prSet presAssocID="{F7A4D4D0-7E8C-4CE6-B16D-C94BDD465ACC}" presName="sibTrans" presStyleCnt="0"/>
      <dgm:spPr/>
    </dgm:pt>
    <dgm:pt modelId="{E7155F1B-29AC-433D-9DD2-A0D57DD52D16}" type="pres">
      <dgm:prSet presAssocID="{1957B263-9777-49E4-A506-501CA3C11A5E}" presName="compositeNode" presStyleCnt="0">
        <dgm:presLayoutVars>
          <dgm:bulletEnabled val="1"/>
        </dgm:presLayoutVars>
      </dgm:prSet>
      <dgm:spPr/>
    </dgm:pt>
    <dgm:pt modelId="{31FA84E7-4B1E-44AD-8961-747C96EC8F7E}" type="pres">
      <dgm:prSet presAssocID="{1957B263-9777-49E4-A506-501CA3C11A5E}" presName="bgRect" presStyleLbl="alignNode1" presStyleIdx="4" presStyleCnt="5"/>
      <dgm:spPr/>
    </dgm:pt>
    <dgm:pt modelId="{9C17BB63-3988-47C5-9510-B992E7331DFD}" type="pres">
      <dgm:prSet presAssocID="{C19176E3-6680-4B73-B383-808ACCD13919}" presName="sibTransNodeRect" presStyleLbl="alignNode1" presStyleIdx="4" presStyleCnt="5">
        <dgm:presLayoutVars>
          <dgm:chMax val="0"/>
          <dgm:bulletEnabled val="1"/>
        </dgm:presLayoutVars>
      </dgm:prSet>
      <dgm:spPr/>
    </dgm:pt>
    <dgm:pt modelId="{55D3F172-7271-43B9-ADF9-63EA794B6A0B}" type="pres">
      <dgm:prSet presAssocID="{1957B263-9777-49E4-A506-501CA3C11A5E}" presName="nodeRect" presStyleLbl="alignNode1" presStyleIdx="4" presStyleCnt="5">
        <dgm:presLayoutVars>
          <dgm:bulletEnabled val="1"/>
        </dgm:presLayoutVars>
      </dgm:prSet>
      <dgm:spPr/>
    </dgm:pt>
  </dgm:ptLst>
  <dgm:cxnLst>
    <dgm:cxn modelId="{5CB92B00-F061-4361-9C2C-7A004B4B8993}" type="presOf" srcId="{5CD4428B-28D4-4373-8E48-30C5F14DFB54}" destId="{EB69E03F-372A-43E4-A352-9F2F41651E26}" srcOrd="0" destOrd="0" presId="urn:microsoft.com/office/officeart/2016/7/layout/LinearBlockProcessNumbered"/>
    <dgm:cxn modelId="{F530050D-B8E9-426E-A21E-40C62BC58513}" type="presOf" srcId="{85BC1796-6583-404F-8251-931E40973462}" destId="{3734ABC0-D2A8-4568-ABD3-A97500E5F9B2}" srcOrd="1" destOrd="0" presId="urn:microsoft.com/office/officeart/2016/7/layout/LinearBlockProcessNumbered"/>
    <dgm:cxn modelId="{E07F8E12-14B4-461A-BE67-78CC704DE85E}" type="presOf" srcId="{0C58C213-C2BA-4966-A96A-2D962895728F}" destId="{391CF208-B03E-48C0-B5D1-4DDE269417D3}" srcOrd="1" destOrd="0" presId="urn:microsoft.com/office/officeart/2016/7/layout/LinearBlockProcessNumbered"/>
    <dgm:cxn modelId="{E43D9C23-BDCE-49AC-BEB8-055D6834DA03}" type="presOf" srcId="{E67D2BEC-A8DE-4481-9DD7-861933326197}" destId="{FDA92C6B-8DFE-4678-B802-83EBF3FD14DD}" srcOrd="0" destOrd="0" presId="urn:microsoft.com/office/officeart/2016/7/layout/LinearBlockProcessNumbered"/>
    <dgm:cxn modelId="{A2397225-1335-4CF5-A1CE-ECF39782DB98}" type="presOf" srcId="{5CD4428B-28D4-4373-8E48-30C5F14DFB54}" destId="{78E0255C-43BE-41DA-B3A9-69A7E8493863}" srcOrd="1" destOrd="0" presId="urn:microsoft.com/office/officeart/2016/7/layout/LinearBlockProcessNumbered"/>
    <dgm:cxn modelId="{C27B9F35-7254-4073-A5A1-F4457724C323}" type="presOf" srcId="{0C58C213-C2BA-4966-A96A-2D962895728F}" destId="{D3804969-A3FF-4594-B5AA-927F05ECC1F6}" srcOrd="0" destOrd="0" presId="urn:microsoft.com/office/officeart/2016/7/layout/LinearBlockProcessNumbered"/>
    <dgm:cxn modelId="{3D6B1036-8086-4A16-A469-06E48ECB6B41}" type="presOf" srcId="{1957B263-9777-49E4-A506-501CA3C11A5E}" destId="{31FA84E7-4B1E-44AD-8961-747C96EC8F7E}" srcOrd="0" destOrd="0" presId="urn:microsoft.com/office/officeart/2016/7/layout/LinearBlockProcessNumbered"/>
    <dgm:cxn modelId="{37385541-29B8-4D70-A058-CCC88CB2E445}" type="presOf" srcId="{D197A5CE-6718-4359-9603-C7A76F8CAAFA}" destId="{8D96F7FE-D127-4C80-BD07-926D4C6EF8B4}" srcOrd="0" destOrd="0" presId="urn:microsoft.com/office/officeart/2016/7/layout/LinearBlockProcessNumbered"/>
    <dgm:cxn modelId="{4BF6EE63-1B77-4986-9DAA-5CB4A6195B21}" srcId="{9A682A07-AD58-4414-AE29-B6AB430A08A0}" destId="{85BC1796-6583-404F-8251-931E40973462}" srcOrd="1" destOrd="0" parTransId="{55D25FB8-C5AD-4869-84A3-611C0F217B82}" sibTransId="{98D43092-DAB9-41D9-A0A2-CDBBA5862478}"/>
    <dgm:cxn modelId="{4E909E65-3710-4954-B196-47F5E25777B3}" type="presOf" srcId="{4B19BFF9-D637-4E95-ABD7-DD8E76F49092}" destId="{55D3F172-7271-43B9-ADF9-63EA794B6A0B}" srcOrd="0" destOrd="1" presId="urn:microsoft.com/office/officeart/2016/7/layout/LinearBlockProcessNumbered"/>
    <dgm:cxn modelId="{D76AAF4A-303C-4949-9AA8-0E5020D0AABA}" type="presOf" srcId="{85BC1796-6583-404F-8251-931E40973462}" destId="{3B80C374-CC7D-4EA0-8A46-51C6E3E3A39B}" srcOrd="0" destOrd="0" presId="urn:microsoft.com/office/officeart/2016/7/layout/LinearBlockProcessNumbered"/>
    <dgm:cxn modelId="{B3E9D34D-D4D4-4BD1-ACC4-D0863E13F780}" type="presOf" srcId="{F7A4D4D0-7E8C-4CE6-B16D-C94BDD465ACC}" destId="{F214DE32-8966-4A6D-8045-F9D85BDE0DB8}" srcOrd="0" destOrd="0" presId="urn:microsoft.com/office/officeart/2016/7/layout/LinearBlockProcessNumbered"/>
    <dgm:cxn modelId="{1E98E25A-8992-4C3F-8B70-D36820902B4C}" type="presOf" srcId="{98D43092-DAB9-41D9-A0A2-CDBBA5862478}" destId="{2058A013-AFE8-41FD-9B40-C89DEC1BC234}" srcOrd="0" destOrd="0" presId="urn:microsoft.com/office/officeart/2016/7/layout/LinearBlockProcessNumbered"/>
    <dgm:cxn modelId="{DC05EF90-071E-4147-8A9C-A9D6E94E6A60}" srcId="{9A682A07-AD58-4414-AE29-B6AB430A08A0}" destId="{0C58C213-C2BA-4966-A96A-2D962895728F}" srcOrd="3" destOrd="0" parTransId="{3B52EADD-D666-4154-B10E-52AA5D887CFE}" sibTransId="{F7A4D4D0-7E8C-4CE6-B16D-C94BDD465ACC}"/>
    <dgm:cxn modelId="{51CC919A-546B-4027-8E54-C3F36DBF62AE}" type="presOf" srcId="{1957B263-9777-49E4-A506-501CA3C11A5E}" destId="{55D3F172-7271-43B9-ADF9-63EA794B6A0B}" srcOrd="1" destOrd="0" presId="urn:microsoft.com/office/officeart/2016/7/layout/LinearBlockProcessNumbered"/>
    <dgm:cxn modelId="{31812F9F-B15F-4713-844B-E29705EDFED4}" type="presOf" srcId="{7D5FB3FD-9688-484E-B2CD-496B7C125C88}" destId="{8A16725C-6AEB-4227-B372-1D1B9D86036F}" srcOrd="1" destOrd="0" presId="urn:microsoft.com/office/officeart/2016/7/layout/LinearBlockProcessNumbered"/>
    <dgm:cxn modelId="{EE1239A0-3450-4151-86FC-CCF28DD898BF}" srcId="{9A682A07-AD58-4414-AE29-B6AB430A08A0}" destId="{5CD4428B-28D4-4373-8E48-30C5F14DFB54}" srcOrd="0" destOrd="0" parTransId="{6CD2626C-E03F-4280-AF9B-9840C5E7197E}" sibTransId="{D197A5CE-6718-4359-9603-C7A76F8CAAFA}"/>
    <dgm:cxn modelId="{A9541CAD-36A8-44E0-804A-72CC308B598A}" srcId="{9A682A07-AD58-4414-AE29-B6AB430A08A0}" destId="{1957B263-9777-49E4-A506-501CA3C11A5E}" srcOrd="4" destOrd="0" parTransId="{C723C9A4-CC4D-480E-9D81-889DB844DCA2}" sibTransId="{C19176E3-6680-4B73-B383-808ACCD13919}"/>
    <dgm:cxn modelId="{3F0504D3-94EE-4360-AA46-BDDC2D1528CD}" type="presOf" srcId="{C19176E3-6680-4B73-B383-808ACCD13919}" destId="{9C17BB63-3988-47C5-9510-B992E7331DFD}" srcOrd="0" destOrd="0" presId="urn:microsoft.com/office/officeart/2016/7/layout/LinearBlockProcessNumbered"/>
    <dgm:cxn modelId="{89067CD7-3C0F-4795-A044-76485C5E62D3}" srcId="{9A682A07-AD58-4414-AE29-B6AB430A08A0}" destId="{7D5FB3FD-9688-484E-B2CD-496B7C125C88}" srcOrd="2" destOrd="0" parTransId="{5E9AEB40-FD79-4C21-85DC-8D585F15E171}" sibTransId="{E67D2BEC-A8DE-4481-9DD7-861933326197}"/>
    <dgm:cxn modelId="{3B7BD3DA-313F-4D3B-9F67-9A863FB21EF1}" srcId="{1957B263-9777-49E4-A506-501CA3C11A5E}" destId="{4B19BFF9-D637-4E95-ABD7-DD8E76F49092}" srcOrd="0" destOrd="0" parTransId="{C8D8E0D4-5718-48B8-8B7C-0568BE81CD2C}" sibTransId="{432A9501-5AA5-4EF8-B358-DC6DD8BD96AF}"/>
    <dgm:cxn modelId="{3F04FEDA-F5F9-4519-995A-B0315FEC53B3}" type="presOf" srcId="{9A682A07-AD58-4414-AE29-B6AB430A08A0}" destId="{DA2B076C-1998-41C5-8979-ABFB1C47C40D}" srcOrd="0" destOrd="0" presId="urn:microsoft.com/office/officeart/2016/7/layout/LinearBlockProcessNumbered"/>
    <dgm:cxn modelId="{F35C7EE3-852F-4896-AF7D-6E8AB7BD8330}" type="presOf" srcId="{7D5FB3FD-9688-484E-B2CD-496B7C125C88}" destId="{7F3366BC-BFC4-47ED-B17F-97705B7DFA72}" srcOrd="0" destOrd="0" presId="urn:microsoft.com/office/officeart/2016/7/layout/LinearBlockProcessNumbered"/>
    <dgm:cxn modelId="{37B2CA53-3D2E-485D-8348-A106F00B44FE}" type="presParOf" srcId="{DA2B076C-1998-41C5-8979-ABFB1C47C40D}" destId="{693D478B-6318-4158-A444-6FC0F50012BB}" srcOrd="0" destOrd="0" presId="urn:microsoft.com/office/officeart/2016/7/layout/LinearBlockProcessNumbered"/>
    <dgm:cxn modelId="{77D0F30F-87DC-4504-873E-D7547FAA2AE8}" type="presParOf" srcId="{693D478B-6318-4158-A444-6FC0F50012BB}" destId="{EB69E03F-372A-43E4-A352-9F2F41651E26}" srcOrd="0" destOrd="0" presId="urn:microsoft.com/office/officeart/2016/7/layout/LinearBlockProcessNumbered"/>
    <dgm:cxn modelId="{F52BFE5B-B263-44F2-9530-6E2F49207627}" type="presParOf" srcId="{693D478B-6318-4158-A444-6FC0F50012BB}" destId="{8D96F7FE-D127-4C80-BD07-926D4C6EF8B4}" srcOrd="1" destOrd="0" presId="urn:microsoft.com/office/officeart/2016/7/layout/LinearBlockProcessNumbered"/>
    <dgm:cxn modelId="{0B0ECF69-B8C5-4837-B99C-C8A5D22733E1}" type="presParOf" srcId="{693D478B-6318-4158-A444-6FC0F50012BB}" destId="{78E0255C-43BE-41DA-B3A9-69A7E8493863}" srcOrd="2" destOrd="0" presId="urn:microsoft.com/office/officeart/2016/7/layout/LinearBlockProcessNumbered"/>
    <dgm:cxn modelId="{00EB0E65-E4F6-457D-B00E-223B5F5696A6}" type="presParOf" srcId="{DA2B076C-1998-41C5-8979-ABFB1C47C40D}" destId="{7EEBC1A5-61EA-49FD-8274-06D26E39E291}" srcOrd="1" destOrd="0" presId="urn:microsoft.com/office/officeart/2016/7/layout/LinearBlockProcessNumbered"/>
    <dgm:cxn modelId="{F67ACAFA-276B-4DD8-8EC7-D6CD5289C7DE}" type="presParOf" srcId="{DA2B076C-1998-41C5-8979-ABFB1C47C40D}" destId="{D654EB69-FF80-4CF7-BC76-81CFE96E3B04}" srcOrd="2" destOrd="0" presId="urn:microsoft.com/office/officeart/2016/7/layout/LinearBlockProcessNumbered"/>
    <dgm:cxn modelId="{C6FF5543-A397-4CE9-9D0C-D6D221560277}" type="presParOf" srcId="{D654EB69-FF80-4CF7-BC76-81CFE96E3B04}" destId="{3B80C374-CC7D-4EA0-8A46-51C6E3E3A39B}" srcOrd="0" destOrd="0" presId="urn:microsoft.com/office/officeart/2016/7/layout/LinearBlockProcessNumbered"/>
    <dgm:cxn modelId="{1A581499-179B-4377-A459-F8BE72AB417E}" type="presParOf" srcId="{D654EB69-FF80-4CF7-BC76-81CFE96E3B04}" destId="{2058A013-AFE8-41FD-9B40-C89DEC1BC234}" srcOrd="1" destOrd="0" presId="urn:microsoft.com/office/officeart/2016/7/layout/LinearBlockProcessNumbered"/>
    <dgm:cxn modelId="{36C7BFA4-E5CF-43C8-981A-CC5E31A9EDC7}" type="presParOf" srcId="{D654EB69-FF80-4CF7-BC76-81CFE96E3B04}" destId="{3734ABC0-D2A8-4568-ABD3-A97500E5F9B2}" srcOrd="2" destOrd="0" presId="urn:microsoft.com/office/officeart/2016/7/layout/LinearBlockProcessNumbered"/>
    <dgm:cxn modelId="{DE81BCD0-8599-462C-8DB7-97B056639526}" type="presParOf" srcId="{DA2B076C-1998-41C5-8979-ABFB1C47C40D}" destId="{9BAA4F12-A509-4189-9D7B-B206C033FA32}" srcOrd="3" destOrd="0" presId="urn:microsoft.com/office/officeart/2016/7/layout/LinearBlockProcessNumbered"/>
    <dgm:cxn modelId="{57E9EA9C-9F73-4880-BB2D-ED3311C25C33}" type="presParOf" srcId="{DA2B076C-1998-41C5-8979-ABFB1C47C40D}" destId="{C9779AE0-155C-4C9C-8458-86BB4BFC3527}" srcOrd="4" destOrd="0" presId="urn:microsoft.com/office/officeart/2016/7/layout/LinearBlockProcessNumbered"/>
    <dgm:cxn modelId="{DBAA75EE-D4D1-490E-9D88-CE56D0FF033A}" type="presParOf" srcId="{C9779AE0-155C-4C9C-8458-86BB4BFC3527}" destId="{7F3366BC-BFC4-47ED-B17F-97705B7DFA72}" srcOrd="0" destOrd="0" presId="urn:microsoft.com/office/officeart/2016/7/layout/LinearBlockProcessNumbered"/>
    <dgm:cxn modelId="{45837D35-4880-43FD-9BE5-66A66567215A}" type="presParOf" srcId="{C9779AE0-155C-4C9C-8458-86BB4BFC3527}" destId="{FDA92C6B-8DFE-4678-B802-83EBF3FD14DD}" srcOrd="1" destOrd="0" presId="urn:microsoft.com/office/officeart/2016/7/layout/LinearBlockProcessNumbered"/>
    <dgm:cxn modelId="{8BFA06DD-8318-4176-B2C9-61A2A0B2CEC2}" type="presParOf" srcId="{C9779AE0-155C-4C9C-8458-86BB4BFC3527}" destId="{8A16725C-6AEB-4227-B372-1D1B9D86036F}" srcOrd="2" destOrd="0" presId="urn:microsoft.com/office/officeart/2016/7/layout/LinearBlockProcessNumbered"/>
    <dgm:cxn modelId="{CFA4A63E-0B20-4088-88FF-15F1ADFD389C}" type="presParOf" srcId="{DA2B076C-1998-41C5-8979-ABFB1C47C40D}" destId="{6AA128F3-9265-4B92-95FA-F940C6A2F9DF}" srcOrd="5" destOrd="0" presId="urn:microsoft.com/office/officeart/2016/7/layout/LinearBlockProcessNumbered"/>
    <dgm:cxn modelId="{82CB54F3-B8BF-4A81-9E13-DE8A0C726748}" type="presParOf" srcId="{DA2B076C-1998-41C5-8979-ABFB1C47C40D}" destId="{18E435AF-7F0C-4805-B816-BEDFAE0B2769}" srcOrd="6" destOrd="0" presId="urn:microsoft.com/office/officeart/2016/7/layout/LinearBlockProcessNumbered"/>
    <dgm:cxn modelId="{B09B17A5-F6C0-4C7D-A09C-FC068EB994BA}" type="presParOf" srcId="{18E435AF-7F0C-4805-B816-BEDFAE0B2769}" destId="{D3804969-A3FF-4594-B5AA-927F05ECC1F6}" srcOrd="0" destOrd="0" presId="urn:microsoft.com/office/officeart/2016/7/layout/LinearBlockProcessNumbered"/>
    <dgm:cxn modelId="{5BC358B9-2112-44B3-98A2-31C22E13A000}" type="presParOf" srcId="{18E435AF-7F0C-4805-B816-BEDFAE0B2769}" destId="{F214DE32-8966-4A6D-8045-F9D85BDE0DB8}" srcOrd="1" destOrd="0" presId="urn:microsoft.com/office/officeart/2016/7/layout/LinearBlockProcessNumbered"/>
    <dgm:cxn modelId="{3D8312E4-480E-4EF6-BD94-C0AD95A8A2C6}" type="presParOf" srcId="{18E435AF-7F0C-4805-B816-BEDFAE0B2769}" destId="{391CF208-B03E-48C0-B5D1-4DDE269417D3}" srcOrd="2" destOrd="0" presId="urn:microsoft.com/office/officeart/2016/7/layout/LinearBlockProcessNumbered"/>
    <dgm:cxn modelId="{A1D3E2A0-5FF0-4EFA-961D-B06F6564925B}" type="presParOf" srcId="{DA2B076C-1998-41C5-8979-ABFB1C47C40D}" destId="{3C2C04D0-85BE-4117-8589-8A73DC6E5294}" srcOrd="7" destOrd="0" presId="urn:microsoft.com/office/officeart/2016/7/layout/LinearBlockProcessNumbered"/>
    <dgm:cxn modelId="{A4D5502C-86B4-410D-8C6B-DE91365353A9}" type="presParOf" srcId="{DA2B076C-1998-41C5-8979-ABFB1C47C40D}" destId="{E7155F1B-29AC-433D-9DD2-A0D57DD52D16}" srcOrd="8" destOrd="0" presId="urn:microsoft.com/office/officeart/2016/7/layout/LinearBlockProcessNumbered"/>
    <dgm:cxn modelId="{1DB5FC71-437B-4586-9B9F-53A4CEF11112}" type="presParOf" srcId="{E7155F1B-29AC-433D-9DD2-A0D57DD52D16}" destId="{31FA84E7-4B1E-44AD-8961-747C96EC8F7E}" srcOrd="0" destOrd="0" presId="urn:microsoft.com/office/officeart/2016/7/layout/LinearBlockProcessNumbered"/>
    <dgm:cxn modelId="{AEEBE311-184B-42A1-83DF-2A819129CC74}" type="presParOf" srcId="{E7155F1B-29AC-433D-9DD2-A0D57DD52D16}" destId="{9C17BB63-3988-47C5-9510-B992E7331DFD}" srcOrd="1" destOrd="0" presId="urn:microsoft.com/office/officeart/2016/7/layout/LinearBlockProcessNumbered"/>
    <dgm:cxn modelId="{990429A9-5BDC-4DEF-AA5C-C08BC634F397}" type="presParOf" srcId="{E7155F1B-29AC-433D-9DD2-A0D57DD52D16}" destId="{55D3F172-7271-43B9-ADF9-63EA794B6A0B}"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1D973F-AFF6-469A-B24B-1CCD658BDCB1}"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72963F86-10D5-4FD5-BBE6-FC754AC3C862}">
      <dgm:prSet/>
      <dgm:spPr/>
      <dgm:t>
        <a:bodyPr/>
        <a:lstStyle/>
        <a:p>
          <a:r>
            <a:rPr lang="da-DK" dirty="0"/>
            <a:t>Teoriopsamling om solhøjde, strålingsintensitet og solceller</a:t>
          </a:r>
          <a:endParaRPr lang="en-US" dirty="0"/>
        </a:p>
      </dgm:t>
    </dgm:pt>
    <dgm:pt modelId="{1CAF19C9-3661-4DA8-9232-22E96EBF6023}" type="parTrans" cxnId="{2A101E2E-F3E1-4BBF-B770-48A1F473F81D}">
      <dgm:prSet/>
      <dgm:spPr/>
      <dgm:t>
        <a:bodyPr/>
        <a:lstStyle/>
        <a:p>
          <a:endParaRPr lang="en-US"/>
        </a:p>
      </dgm:t>
    </dgm:pt>
    <dgm:pt modelId="{E6CB300A-B62C-415B-A6A8-6632152381A2}" type="sibTrans" cxnId="{2A101E2E-F3E1-4BBF-B770-48A1F473F81D}">
      <dgm:prSet/>
      <dgm:spPr/>
      <dgm:t>
        <a:bodyPr/>
        <a:lstStyle/>
        <a:p>
          <a:endParaRPr lang="en-US"/>
        </a:p>
      </dgm:t>
    </dgm:pt>
    <dgm:pt modelId="{37967244-A0B1-4081-AC6B-0ABE20F02B0C}">
      <dgm:prSet/>
      <dgm:spPr/>
      <dgm:t>
        <a:bodyPr/>
        <a:lstStyle/>
        <a:p>
          <a:r>
            <a:rPr lang="da-DK" dirty="0"/>
            <a:t>Journal </a:t>
          </a:r>
          <a:r>
            <a:rPr lang="da-DK" i="1" dirty="0"/>
            <a:t>”Strålingsintensitet og Energibehov (kan solceller dække mit energibehov)?”</a:t>
          </a:r>
          <a:endParaRPr lang="en-US" dirty="0"/>
        </a:p>
      </dgm:t>
    </dgm:pt>
    <dgm:pt modelId="{A13C9D05-EAD3-4D8D-A3F1-D0D749B82FB8}" type="parTrans" cxnId="{0F2AE762-86D2-4110-91AB-5A692DDED6EF}">
      <dgm:prSet/>
      <dgm:spPr/>
      <dgm:t>
        <a:bodyPr/>
        <a:lstStyle/>
        <a:p>
          <a:endParaRPr lang="en-US"/>
        </a:p>
      </dgm:t>
    </dgm:pt>
    <dgm:pt modelId="{F40F90AB-7B10-4E24-8197-1D3E424C227C}" type="sibTrans" cxnId="{0F2AE762-86D2-4110-91AB-5A692DDED6EF}">
      <dgm:prSet/>
      <dgm:spPr/>
      <dgm:t>
        <a:bodyPr/>
        <a:lstStyle/>
        <a:p>
          <a:endParaRPr lang="en-US"/>
        </a:p>
      </dgm:t>
    </dgm:pt>
    <dgm:pt modelId="{51FE50E9-C1FC-47E3-96A1-C6F4298245FD}">
      <dgm:prSet/>
      <dgm:spPr/>
      <dgm:t>
        <a:bodyPr/>
        <a:lstStyle/>
        <a:p>
          <a:r>
            <a:rPr lang="da-DK" dirty="0"/>
            <a:t>Pause</a:t>
          </a:r>
          <a:endParaRPr lang="en-US" dirty="0"/>
        </a:p>
      </dgm:t>
    </dgm:pt>
    <dgm:pt modelId="{B5B7DE40-BDE9-4E5D-824C-B4A485E8B016}" type="parTrans" cxnId="{4E1CEE62-A8DB-4C4B-89F6-43EFADE559C7}">
      <dgm:prSet/>
      <dgm:spPr/>
      <dgm:t>
        <a:bodyPr/>
        <a:lstStyle/>
        <a:p>
          <a:endParaRPr lang="en-US"/>
        </a:p>
      </dgm:t>
    </dgm:pt>
    <dgm:pt modelId="{7732169A-0817-4A8E-8941-24AB533067C6}" type="sibTrans" cxnId="{4E1CEE62-A8DB-4C4B-89F6-43EFADE559C7}">
      <dgm:prSet/>
      <dgm:spPr/>
      <dgm:t>
        <a:bodyPr/>
        <a:lstStyle/>
        <a:p>
          <a:endParaRPr lang="en-US"/>
        </a:p>
      </dgm:t>
    </dgm:pt>
    <dgm:pt modelId="{633CAD1D-97AB-4036-85F6-78B0443B6A80}">
      <dgm:prSet/>
      <dgm:spPr/>
      <dgm:t>
        <a:bodyPr/>
        <a:lstStyle/>
        <a:p>
          <a:r>
            <a:rPr lang="da-DK" dirty="0"/>
            <a:t>Journal ”</a:t>
          </a:r>
          <a:r>
            <a:rPr lang="da-DK" i="1" dirty="0"/>
            <a:t>Sol i haven? Og Solceller på taget?” </a:t>
          </a:r>
          <a:endParaRPr lang="en-US" dirty="0"/>
        </a:p>
      </dgm:t>
    </dgm:pt>
    <dgm:pt modelId="{F3362C08-175E-41E2-A57C-D51B6017EA4F}" type="parTrans" cxnId="{70DA236B-6E40-4305-9761-BD46BE0022AB}">
      <dgm:prSet/>
      <dgm:spPr/>
      <dgm:t>
        <a:bodyPr/>
        <a:lstStyle/>
        <a:p>
          <a:endParaRPr lang="en-US"/>
        </a:p>
      </dgm:t>
    </dgm:pt>
    <dgm:pt modelId="{EF217E1E-3B59-4EC7-8435-DD7960AC6A8B}" type="sibTrans" cxnId="{70DA236B-6E40-4305-9761-BD46BE0022AB}">
      <dgm:prSet/>
      <dgm:spPr/>
      <dgm:t>
        <a:bodyPr/>
        <a:lstStyle/>
        <a:p>
          <a:endParaRPr lang="en-US"/>
        </a:p>
      </dgm:t>
    </dgm:pt>
    <dgm:pt modelId="{26D859F9-B99D-4A8A-B4CB-73007681E75B}">
      <dgm:prSet/>
      <dgm:spPr/>
      <dgm:t>
        <a:bodyPr/>
        <a:lstStyle/>
        <a:p>
          <a:r>
            <a:rPr lang="da-DK" dirty="0"/>
            <a:t>Afslutning. Opsamling</a:t>
          </a:r>
          <a:endParaRPr lang="en-US" dirty="0"/>
        </a:p>
      </dgm:t>
    </dgm:pt>
    <dgm:pt modelId="{D3EEBB0B-07DC-4949-9409-9EA8B31F9DE0}" type="parTrans" cxnId="{32892B72-AD15-4F00-82EE-75B51913063C}">
      <dgm:prSet/>
      <dgm:spPr/>
      <dgm:t>
        <a:bodyPr/>
        <a:lstStyle/>
        <a:p>
          <a:endParaRPr lang="en-US"/>
        </a:p>
      </dgm:t>
    </dgm:pt>
    <dgm:pt modelId="{C4C8BBAD-D225-49DD-9BD3-66A5686C3C6E}" type="sibTrans" cxnId="{32892B72-AD15-4F00-82EE-75B51913063C}">
      <dgm:prSet/>
      <dgm:spPr/>
      <dgm:t>
        <a:bodyPr/>
        <a:lstStyle/>
        <a:p>
          <a:endParaRPr lang="en-US"/>
        </a:p>
      </dgm:t>
    </dgm:pt>
    <dgm:pt modelId="{E84BE7AF-A9CE-4C94-8F96-13B5DC88C696}" type="pres">
      <dgm:prSet presAssocID="{3B1D973F-AFF6-469A-B24B-1CCD658BDCB1}" presName="linear" presStyleCnt="0">
        <dgm:presLayoutVars>
          <dgm:animLvl val="lvl"/>
          <dgm:resizeHandles val="exact"/>
        </dgm:presLayoutVars>
      </dgm:prSet>
      <dgm:spPr/>
    </dgm:pt>
    <dgm:pt modelId="{EA2BD6A8-029A-4484-A677-FA5617CD34F6}" type="pres">
      <dgm:prSet presAssocID="{72963F86-10D5-4FD5-BBE6-FC754AC3C862}" presName="parentText" presStyleLbl="node1" presStyleIdx="0" presStyleCnt="5">
        <dgm:presLayoutVars>
          <dgm:chMax val="0"/>
          <dgm:bulletEnabled val="1"/>
        </dgm:presLayoutVars>
      </dgm:prSet>
      <dgm:spPr/>
    </dgm:pt>
    <dgm:pt modelId="{21B3C504-72A6-494B-98FC-FC2FFA3B65A4}" type="pres">
      <dgm:prSet presAssocID="{E6CB300A-B62C-415B-A6A8-6632152381A2}" presName="spacer" presStyleCnt="0"/>
      <dgm:spPr/>
    </dgm:pt>
    <dgm:pt modelId="{6AF6DECB-4053-4005-BC8B-6974B39EE921}" type="pres">
      <dgm:prSet presAssocID="{37967244-A0B1-4081-AC6B-0ABE20F02B0C}" presName="parentText" presStyleLbl="node1" presStyleIdx="1" presStyleCnt="5">
        <dgm:presLayoutVars>
          <dgm:chMax val="0"/>
          <dgm:bulletEnabled val="1"/>
        </dgm:presLayoutVars>
      </dgm:prSet>
      <dgm:spPr/>
    </dgm:pt>
    <dgm:pt modelId="{2E0E19D3-5877-451D-9FF5-DFE78E107A64}" type="pres">
      <dgm:prSet presAssocID="{F40F90AB-7B10-4E24-8197-1D3E424C227C}" presName="spacer" presStyleCnt="0"/>
      <dgm:spPr/>
    </dgm:pt>
    <dgm:pt modelId="{606C0F6A-0098-4914-A660-5963FA705E4F}" type="pres">
      <dgm:prSet presAssocID="{51FE50E9-C1FC-47E3-96A1-C6F4298245FD}" presName="parentText" presStyleLbl="node1" presStyleIdx="2" presStyleCnt="5">
        <dgm:presLayoutVars>
          <dgm:chMax val="0"/>
          <dgm:bulletEnabled val="1"/>
        </dgm:presLayoutVars>
      </dgm:prSet>
      <dgm:spPr/>
    </dgm:pt>
    <dgm:pt modelId="{21D28B12-1AE3-4D95-9567-F53863590BEE}" type="pres">
      <dgm:prSet presAssocID="{7732169A-0817-4A8E-8941-24AB533067C6}" presName="spacer" presStyleCnt="0"/>
      <dgm:spPr/>
    </dgm:pt>
    <dgm:pt modelId="{1293D256-CE44-4133-94E1-D7D6EC0DAA64}" type="pres">
      <dgm:prSet presAssocID="{633CAD1D-97AB-4036-85F6-78B0443B6A80}" presName="parentText" presStyleLbl="node1" presStyleIdx="3" presStyleCnt="5">
        <dgm:presLayoutVars>
          <dgm:chMax val="0"/>
          <dgm:bulletEnabled val="1"/>
        </dgm:presLayoutVars>
      </dgm:prSet>
      <dgm:spPr/>
    </dgm:pt>
    <dgm:pt modelId="{2E8A66D4-7A3C-4CFF-8EB2-C9946C8C00A8}" type="pres">
      <dgm:prSet presAssocID="{EF217E1E-3B59-4EC7-8435-DD7960AC6A8B}" presName="spacer" presStyleCnt="0"/>
      <dgm:spPr/>
    </dgm:pt>
    <dgm:pt modelId="{54B89FA2-A909-4D68-B795-8F0B20896213}" type="pres">
      <dgm:prSet presAssocID="{26D859F9-B99D-4A8A-B4CB-73007681E75B}" presName="parentText" presStyleLbl="node1" presStyleIdx="4" presStyleCnt="5">
        <dgm:presLayoutVars>
          <dgm:chMax val="0"/>
          <dgm:bulletEnabled val="1"/>
        </dgm:presLayoutVars>
      </dgm:prSet>
      <dgm:spPr/>
    </dgm:pt>
  </dgm:ptLst>
  <dgm:cxnLst>
    <dgm:cxn modelId="{2A101E2E-F3E1-4BBF-B770-48A1F473F81D}" srcId="{3B1D973F-AFF6-469A-B24B-1CCD658BDCB1}" destId="{72963F86-10D5-4FD5-BBE6-FC754AC3C862}" srcOrd="0" destOrd="0" parTransId="{1CAF19C9-3661-4DA8-9232-22E96EBF6023}" sibTransId="{E6CB300A-B62C-415B-A6A8-6632152381A2}"/>
    <dgm:cxn modelId="{8361A95F-BF0B-4504-A219-237BF5E5D55A}" type="presOf" srcId="{51FE50E9-C1FC-47E3-96A1-C6F4298245FD}" destId="{606C0F6A-0098-4914-A660-5963FA705E4F}" srcOrd="0" destOrd="0" presId="urn:microsoft.com/office/officeart/2005/8/layout/vList2"/>
    <dgm:cxn modelId="{0F2AE762-86D2-4110-91AB-5A692DDED6EF}" srcId="{3B1D973F-AFF6-469A-B24B-1CCD658BDCB1}" destId="{37967244-A0B1-4081-AC6B-0ABE20F02B0C}" srcOrd="1" destOrd="0" parTransId="{A13C9D05-EAD3-4D8D-A3F1-D0D749B82FB8}" sibTransId="{F40F90AB-7B10-4E24-8197-1D3E424C227C}"/>
    <dgm:cxn modelId="{4E1CEE62-A8DB-4C4B-89F6-43EFADE559C7}" srcId="{3B1D973F-AFF6-469A-B24B-1CCD658BDCB1}" destId="{51FE50E9-C1FC-47E3-96A1-C6F4298245FD}" srcOrd="2" destOrd="0" parTransId="{B5B7DE40-BDE9-4E5D-824C-B4A485E8B016}" sibTransId="{7732169A-0817-4A8E-8941-24AB533067C6}"/>
    <dgm:cxn modelId="{0ED2B663-F8DE-4981-B737-871E781FFC16}" type="presOf" srcId="{37967244-A0B1-4081-AC6B-0ABE20F02B0C}" destId="{6AF6DECB-4053-4005-BC8B-6974B39EE921}" srcOrd="0" destOrd="0" presId="urn:microsoft.com/office/officeart/2005/8/layout/vList2"/>
    <dgm:cxn modelId="{70DA236B-6E40-4305-9761-BD46BE0022AB}" srcId="{3B1D973F-AFF6-469A-B24B-1CCD658BDCB1}" destId="{633CAD1D-97AB-4036-85F6-78B0443B6A80}" srcOrd="3" destOrd="0" parTransId="{F3362C08-175E-41E2-A57C-D51B6017EA4F}" sibTransId="{EF217E1E-3B59-4EC7-8435-DD7960AC6A8B}"/>
    <dgm:cxn modelId="{32892B72-AD15-4F00-82EE-75B51913063C}" srcId="{3B1D973F-AFF6-469A-B24B-1CCD658BDCB1}" destId="{26D859F9-B99D-4A8A-B4CB-73007681E75B}" srcOrd="4" destOrd="0" parTransId="{D3EEBB0B-07DC-4949-9409-9EA8B31F9DE0}" sibTransId="{C4C8BBAD-D225-49DD-9BD3-66A5686C3C6E}"/>
    <dgm:cxn modelId="{4A0451A3-F7AB-4F7F-B220-9F028F400BC8}" type="presOf" srcId="{633CAD1D-97AB-4036-85F6-78B0443B6A80}" destId="{1293D256-CE44-4133-94E1-D7D6EC0DAA64}" srcOrd="0" destOrd="0" presId="urn:microsoft.com/office/officeart/2005/8/layout/vList2"/>
    <dgm:cxn modelId="{9689D8B4-EB30-4B81-A08C-0B6587A69A7C}" type="presOf" srcId="{3B1D973F-AFF6-469A-B24B-1CCD658BDCB1}" destId="{E84BE7AF-A9CE-4C94-8F96-13B5DC88C696}" srcOrd="0" destOrd="0" presId="urn:microsoft.com/office/officeart/2005/8/layout/vList2"/>
    <dgm:cxn modelId="{CDC9BBC9-1762-46DB-A059-CA6AABB0C017}" type="presOf" srcId="{72963F86-10D5-4FD5-BBE6-FC754AC3C862}" destId="{EA2BD6A8-029A-4484-A677-FA5617CD34F6}" srcOrd="0" destOrd="0" presId="urn:microsoft.com/office/officeart/2005/8/layout/vList2"/>
    <dgm:cxn modelId="{A794CEE5-CF9A-4A2C-8861-2A081007622E}" type="presOf" srcId="{26D859F9-B99D-4A8A-B4CB-73007681E75B}" destId="{54B89FA2-A909-4D68-B795-8F0B20896213}" srcOrd="0" destOrd="0" presId="urn:microsoft.com/office/officeart/2005/8/layout/vList2"/>
    <dgm:cxn modelId="{E30884D4-7CFF-4241-B0F4-79C01C08DC1F}" type="presParOf" srcId="{E84BE7AF-A9CE-4C94-8F96-13B5DC88C696}" destId="{EA2BD6A8-029A-4484-A677-FA5617CD34F6}" srcOrd="0" destOrd="0" presId="urn:microsoft.com/office/officeart/2005/8/layout/vList2"/>
    <dgm:cxn modelId="{49B3943D-73AD-43AC-A67B-8DBB7AFC2F9F}" type="presParOf" srcId="{E84BE7AF-A9CE-4C94-8F96-13B5DC88C696}" destId="{21B3C504-72A6-494B-98FC-FC2FFA3B65A4}" srcOrd="1" destOrd="0" presId="urn:microsoft.com/office/officeart/2005/8/layout/vList2"/>
    <dgm:cxn modelId="{78A9576D-EC11-4B19-AA57-FA6F1B371BFB}" type="presParOf" srcId="{E84BE7AF-A9CE-4C94-8F96-13B5DC88C696}" destId="{6AF6DECB-4053-4005-BC8B-6974B39EE921}" srcOrd="2" destOrd="0" presId="urn:microsoft.com/office/officeart/2005/8/layout/vList2"/>
    <dgm:cxn modelId="{922D6741-DA4F-47B2-970D-30084A8E025C}" type="presParOf" srcId="{E84BE7AF-A9CE-4C94-8F96-13B5DC88C696}" destId="{2E0E19D3-5877-451D-9FF5-DFE78E107A64}" srcOrd="3" destOrd="0" presId="urn:microsoft.com/office/officeart/2005/8/layout/vList2"/>
    <dgm:cxn modelId="{E0E29D37-3388-4028-83B5-524AC88183F2}" type="presParOf" srcId="{E84BE7AF-A9CE-4C94-8F96-13B5DC88C696}" destId="{606C0F6A-0098-4914-A660-5963FA705E4F}" srcOrd="4" destOrd="0" presId="urn:microsoft.com/office/officeart/2005/8/layout/vList2"/>
    <dgm:cxn modelId="{9C4D3F0E-3228-4F21-9423-C66BAF7033CF}" type="presParOf" srcId="{E84BE7AF-A9CE-4C94-8F96-13B5DC88C696}" destId="{21D28B12-1AE3-4D95-9567-F53863590BEE}" srcOrd="5" destOrd="0" presId="urn:microsoft.com/office/officeart/2005/8/layout/vList2"/>
    <dgm:cxn modelId="{BC3AD7A5-002E-4855-9FAA-8276C57D41E2}" type="presParOf" srcId="{E84BE7AF-A9CE-4C94-8F96-13B5DC88C696}" destId="{1293D256-CE44-4133-94E1-D7D6EC0DAA64}" srcOrd="6" destOrd="0" presId="urn:microsoft.com/office/officeart/2005/8/layout/vList2"/>
    <dgm:cxn modelId="{CB851EC8-48CA-4842-9C6D-6AF5F9D472D2}" type="presParOf" srcId="{E84BE7AF-A9CE-4C94-8F96-13B5DC88C696}" destId="{2E8A66D4-7A3C-4CFF-8EB2-C9946C8C00A8}" srcOrd="7" destOrd="0" presId="urn:microsoft.com/office/officeart/2005/8/layout/vList2"/>
    <dgm:cxn modelId="{06E0EFB9-AFD9-4B79-8EED-DCA6144FC041}" type="presParOf" srcId="{E84BE7AF-A9CE-4C94-8F96-13B5DC88C696}" destId="{54B89FA2-A909-4D68-B795-8F0B20896213}" srcOrd="8"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A682A07-AD58-4414-AE29-B6AB430A08A0}" type="doc">
      <dgm:prSet loTypeId="urn:microsoft.com/office/officeart/2016/7/layout/LinearBlockProcessNumbered" loCatId="process" qsTypeId="urn:microsoft.com/office/officeart/2005/8/quickstyle/simple1" qsCatId="simple" csTypeId="urn:microsoft.com/office/officeart/2005/8/colors/colorful2" csCatId="colorful" phldr="1"/>
      <dgm:spPr/>
      <dgm:t>
        <a:bodyPr/>
        <a:lstStyle/>
        <a:p>
          <a:endParaRPr lang="en-US"/>
        </a:p>
      </dgm:t>
    </dgm:pt>
    <dgm:pt modelId="{5CD4428B-28D4-4373-8E48-30C5F14DFB54}">
      <dgm:prSet/>
      <dgm:spPr/>
      <dgm:t>
        <a:bodyPr/>
        <a:lstStyle/>
        <a:p>
          <a:r>
            <a:rPr lang="da-DK" dirty="0"/>
            <a:t>Opsamling af øvelsen ”Kend din nabo”</a:t>
          </a:r>
          <a:endParaRPr lang="en-US" dirty="0"/>
        </a:p>
      </dgm:t>
    </dgm:pt>
    <dgm:pt modelId="{6CD2626C-E03F-4280-AF9B-9840C5E7197E}" type="parTrans" cxnId="{EE1239A0-3450-4151-86FC-CCF28DD898BF}">
      <dgm:prSet/>
      <dgm:spPr/>
      <dgm:t>
        <a:bodyPr/>
        <a:lstStyle/>
        <a:p>
          <a:endParaRPr lang="en-US"/>
        </a:p>
      </dgm:t>
    </dgm:pt>
    <dgm:pt modelId="{D197A5CE-6718-4359-9603-C7A76F8CAAFA}" type="sibTrans" cxnId="{EE1239A0-3450-4151-86FC-CCF28DD898BF}">
      <dgm:prSet phldrT="01" phldr="0"/>
      <dgm:spPr/>
      <dgm:t>
        <a:bodyPr/>
        <a:lstStyle/>
        <a:p>
          <a:r>
            <a:rPr lang="en-US"/>
            <a:t>01</a:t>
          </a:r>
        </a:p>
      </dgm:t>
    </dgm:pt>
    <dgm:pt modelId="{85BC1796-6583-404F-8251-931E40973462}">
      <dgm:prSet/>
      <dgm:spPr/>
      <dgm:t>
        <a:bodyPr/>
        <a:lstStyle/>
        <a:p>
          <a:r>
            <a:rPr lang="da-DK" dirty="0"/>
            <a:t>Teoriopsamling om Vandets kredsløb .</a:t>
          </a:r>
          <a:endParaRPr lang="en-US" dirty="0"/>
        </a:p>
      </dgm:t>
    </dgm:pt>
    <dgm:pt modelId="{55D25FB8-C5AD-4869-84A3-611C0F217B82}" type="parTrans" cxnId="{4BF6EE63-1B77-4986-9DAA-5CB4A6195B21}">
      <dgm:prSet/>
      <dgm:spPr/>
      <dgm:t>
        <a:bodyPr/>
        <a:lstStyle/>
        <a:p>
          <a:endParaRPr lang="en-US"/>
        </a:p>
      </dgm:t>
    </dgm:pt>
    <dgm:pt modelId="{98D43092-DAB9-41D9-A0A2-CDBBA5862478}" type="sibTrans" cxnId="{4BF6EE63-1B77-4986-9DAA-5CB4A6195B21}">
      <dgm:prSet phldrT="02" phldr="0"/>
      <dgm:spPr/>
      <dgm:t>
        <a:bodyPr/>
        <a:lstStyle/>
        <a:p>
          <a:r>
            <a:rPr lang="en-US"/>
            <a:t>02</a:t>
          </a:r>
        </a:p>
      </dgm:t>
    </dgm:pt>
    <dgm:pt modelId="{7D5FB3FD-9688-484E-B2CD-496B7C125C88}">
      <dgm:prSet/>
      <dgm:spPr/>
      <dgm:t>
        <a:bodyPr/>
        <a:lstStyle/>
        <a:p>
          <a:r>
            <a:rPr lang="da-DK" noProof="0" dirty="0"/>
            <a:t>Øvelse om oversvømmelse </a:t>
          </a:r>
        </a:p>
      </dgm:t>
    </dgm:pt>
    <dgm:pt modelId="{5E9AEB40-FD79-4C21-85DC-8D585F15E171}" type="parTrans" cxnId="{89067CD7-3C0F-4795-A044-76485C5E62D3}">
      <dgm:prSet/>
      <dgm:spPr/>
      <dgm:t>
        <a:bodyPr/>
        <a:lstStyle/>
        <a:p>
          <a:endParaRPr lang="en-US"/>
        </a:p>
      </dgm:t>
    </dgm:pt>
    <dgm:pt modelId="{E67D2BEC-A8DE-4481-9DD7-861933326197}" type="sibTrans" cxnId="{89067CD7-3C0F-4795-A044-76485C5E62D3}">
      <dgm:prSet phldrT="03" phldr="0"/>
      <dgm:spPr/>
      <dgm:t>
        <a:bodyPr/>
        <a:lstStyle/>
        <a:p>
          <a:r>
            <a:rPr lang="en-US"/>
            <a:t>03</a:t>
          </a:r>
        </a:p>
      </dgm:t>
    </dgm:pt>
    <dgm:pt modelId="{0C58C213-C2BA-4966-A96A-2D962895728F}">
      <dgm:prSet/>
      <dgm:spPr/>
      <dgm:t>
        <a:bodyPr/>
        <a:lstStyle/>
        <a:p>
          <a:r>
            <a:rPr lang="da-DK" noProof="0" dirty="0"/>
            <a:t>Repetition af forsøg </a:t>
          </a:r>
        </a:p>
      </dgm:t>
    </dgm:pt>
    <dgm:pt modelId="{3B52EADD-D666-4154-B10E-52AA5D887CFE}" type="parTrans" cxnId="{DC05EF90-071E-4147-8A9C-A9D6E94E6A60}">
      <dgm:prSet/>
      <dgm:spPr/>
      <dgm:t>
        <a:bodyPr/>
        <a:lstStyle/>
        <a:p>
          <a:endParaRPr lang="en-US"/>
        </a:p>
      </dgm:t>
    </dgm:pt>
    <dgm:pt modelId="{F7A4D4D0-7E8C-4CE6-B16D-C94BDD465ACC}" type="sibTrans" cxnId="{DC05EF90-071E-4147-8A9C-A9D6E94E6A60}">
      <dgm:prSet phldrT="04" phldr="0"/>
      <dgm:spPr/>
      <dgm:t>
        <a:bodyPr/>
        <a:lstStyle/>
        <a:p>
          <a:r>
            <a:rPr lang="en-US"/>
            <a:t>04</a:t>
          </a:r>
        </a:p>
      </dgm:t>
    </dgm:pt>
    <dgm:pt modelId="{1957B263-9777-49E4-A506-501CA3C11A5E}">
      <dgm:prSet/>
      <dgm:spPr/>
      <dgm:t>
        <a:bodyPr/>
        <a:lstStyle/>
        <a:p>
          <a:r>
            <a:rPr lang="da-DK" b="1" dirty="0"/>
            <a:t>Opsamling </a:t>
          </a:r>
          <a:r>
            <a:rPr lang="da-DK" dirty="0"/>
            <a:t>- Hvorfor sker der flere skybrud? </a:t>
          </a:r>
          <a:endParaRPr lang="en-US" dirty="0"/>
        </a:p>
      </dgm:t>
    </dgm:pt>
    <dgm:pt modelId="{C723C9A4-CC4D-480E-9D81-889DB844DCA2}" type="parTrans" cxnId="{A9541CAD-36A8-44E0-804A-72CC308B598A}">
      <dgm:prSet/>
      <dgm:spPr/>
      <dgm:t>
        <a:bodyPr/>
        <a:lstStyle/>
        <a:p>
          <a:endParaRPr lang="en-US"/>
        </a:p>
      </dgm:t>
    </dgm:pt>
    <dgm:pt modelId="{C19176E3-6680-4B73-B383-808ACCD13919}" type="sibTrans" cxnId="{A9541CAD-36A8-44E0-804A-72CC308B598A}">
      <dgm:prSet phldrT="05" phldr="0"/>
      <dgm:spPr/>
      <dgm:t>
        <a:bodyPr/>
        <a:lstStyle/>
        <a:p>
          <a:r>
            <a:rPr lang="en-US"/>
            <a:t>05</a:t>
          </a:r>
        </a:p>
      </dgm:t>
    </dgm:pt>
    <dgm:pt modelId="{DA2B076C-1998-41C5-8979-ABFB1C47C40D}" type="pres">
      <dgm:prSet presAssocID="{9A682A07-AD58-4414-AE29-B6AB430A08A0}" presName="Name0" presStyleCnt="0">
        <dgm:presLayoutVars>
          <dgm:animLvl val="lvl"/>
          <dgm:resizeHandles val="exact"/>
        </dgm:presLayoutVars>
      </dgm:prSet>
      <dgm:spPr/>
    </dgm:pt>
    <dgm:pt modelId="{693D478B-6318-4158-A444-6FC0F50012BB}" type="pres">
      <dgm:prSet presAssocID="{5CD4428B-28D4-4373-8E48-30C5F14DFB54}" presName="compositeNode" presStyleCnt="0">
        <dgm:presLayoutVars>
          <dgm:bulletEnabled val="1"/>
        </dgm:presLayoutVars>
      </dgm:prSet>
      <dgm:spPr/>
    </dgm:pt>
    <dgm:pt modelId="{EB69E03F-372A-43E4-A352-9F2F41651E26}" type="pres">
      <dgm:prSet presAssocID="{5CD4428B-28D4-4373-8E48-30C5F14DFB54}" presName="bgRect" presStyleLbl="alignNode1" presStyleIdx="0" presStyleCnt="5"/>
      <dgm:spPr/>
    </dgm:pt>
    <dgm:pt modelId="{8D96F7FE-D127-4C80-BD07-926D4C6EF8B4}" type="pres">
      <dgm:prSet presAssocID="{D197A5CE-6718-4359-9603-C7A76F8CAAFA}" presName="sibTransNodeRect" presStyleLbl="alignNode1" presStyleIdx="0" presStyleCnt="5">
        <dgm:presLayoutVars>
          <dgm:chMax val="0"/>
          <dgm:bulletEnabled val="1"/>
        </dgm:presLayoutVars>
      </dgm:prSet>
      <dgm:spPr/>
    </dgm:pt>
    <dgm:pt modelId="{78E0255C-43BE-41DA-B3A9-69A7E8493863}" type="pres">
      <dgm:prSet presAssocID="{5CD4428B-28D4-4373-8E48-30C5F14DFB54}" presName="nodeRect" presStyleLbl="alignNode1" presStyleIdx="0" presStyleCnt="5">
        <dgm:presLayoutVars>
          <dgm:bulletEnabled val="1"/>
        </dgm:presLayoutVars>
      </dgm:prSet>
      <dgm:spPr/>
    </dgm:pt>
    <dgm:pt modelId="{7EEBC1A5-61EA-49FD-8274-06D26E39E291}" type="pres">
      <dgm:prSet presAssocID="{D197A5CE-6718-4359-9603-C7A76F8CAAFA}" presName="sibTrans" presStyleCnt="0"/>
      <dgm:spPr/>
    </dgm:pt>
    <dgm:pt modelId="{D654EB69-FF80-4CF7-BC76-81CFE96E3B04}" type="pres">
      <dgm:prSet presAssocID="{85BC1796-6583-404F-8251-931E40973462}" presName="compositeNode" presStyleCnt="0">
        <dgm:presLayoutVars>
          <dgm:bulletEnabled val="1"/>
        </dgm:presLayoutVars>
      </dgm:prSet>
      <dgm:spPr/>
    </dgm:pt>
    <dgm:pt modelId="{3B80C374-CC7D-4EA0-8A46-51C6E3E3A39B}" type="pres">
      <dgm:prSet presAssocID="{85BC1796-6583-404F-8251-931E40973462}" presName="bgRect" presStyleLbl="alignNode1" presStyleIdx="1" presStyleCnt="5"/>
      <dgm:spPr/>
    </dgm:pt>
    <dgm:pt modelId="{2058A013-AFE8-41FD-9B40-C89DEC1BC234}" type="pres">
      <dgm:prSet presAssocID="{98D43092-DAB9-41D9-A0A2-CDBBA5862478}" presName="sibTransNodeRect" presStyleLbl="alignNode1" presStyleIdx="1" presStyleCnt="5">
        <dgm:presLayoutVars>
          <dgm:chMax val="0"/>
          <dgm:bulletEnabled val="1"/>
        </dgm:presLayoutVars>
      </dgm:prSet>
      <dgm:spPr/>
    </dgm:pt>
    <dgm:pt modelId="{3734ABC0-D2A8-4568-ABD3-A97500E5F9B2}" type="pres">
      <dgm:prSet presAssocID="{85BC1796-6583-404F-8251-931E40973462}" presName="nodeRect" presStyleLbl="alignNode1" presStyleIdx="1" presStyleCnt="5">
        <dgm:presLayoutVars>
          <dgm:bulletEnabled val="1"/>
        </dgm:presLayoutVars>
      </dgm:prSet>
      <dgm:spPr/>
    </dgm:pt>
    <dgm:pt modelId="{9BAA4F12-A509-4189-9D7B-B206C033FA32}" type="pres">
      <dgm:prSet presAssocID="{98D43092-DAB9-41D9-A0A2-CDBBA5862478}" presName="sibTrans" presStyleCnt="0"/>
      <dgm:spPr/>
    </dgm:pt>
    <dgm:pt modelId="{C9779AE0-155C-4C9C-8458-86BB4BFC3527}" type="pres">
      <dgm:prSet presAssocID="{7D5FB3FD-9688-484E-B2CD-496B7C125C88}" presName="compositeNode" presStyleCnt="0">
        <dgm:presLayoutVars>
          <dgm:bulletEnabled val="1"/>
        </dgm:presLayoutVars>
      </dgm:prSet>
      <dgm:spPr/>
    </dgm:pt>
    <dgm:pt modelId="{7F3366BC-BFC4-47ED-B17F-97705B7DFA72}" type="pres">
      <dgm:prSet presAssocID="{7D5FB3FD-9688-484E-B2CD-496B7C125C88}" presName="bgRect" presStyleLbl="alignNode1" presStyleIdx="2" presStyleCnt="5" custLinFactNeighborX="511" custLinFactNeighborY="454"/>
      <dgm:spPr/>
    </dgm:pt>
    <dgm:pt modelId="{FDA92C6B-8DFE-4678-B802-83EBF3FD14DD}" type="pres">
      <dgm:prSet presAssocID="{E67D2BEC-A8DE-4481-9DD7-861933326197}" presName="sibTransNodeRect" presStyleLbl="alignNode1" presStyleIdx="2" presStyleCnt="5">
        <dgm:presLayoutVars>
          <dgm:chMax val="0"/>
          <dgm:bulletEnabled val="1"/>
        </dgm:presLayoutVars>
      </dgm:prSet>
      <dgm:spPr/>
    </dgm:pt>
    <dgm:pt modelId="{8A16725C-6AEB-4227-B372-1D1B9D86036F}" type="pres">
      <dgm:prSet presAssocID="{7D5FB3FD-9688-484E-B2CD-496B7C125C88}" presName="nodeRect" presStyleLbl="alignNode1" presStyleIdx="2" presStyleCnt="5">
        <dgm:presLayoutVars>
          <dgm:bulletEnabled val="1"/>
        </dgm:presLayoutVars>
      </dgm:prSet>
      <dgm:spPr/>
    </dgm:pt>
    <dgm:pt modelId="{6AA128F3-9265-4B92-95FA-F940C6A2F9DF}" type="pres">
      <dgm:prSet presAssocID="{E67D2BEC-A8DE-4481-9DD7-861933326197}" presName="sibTrans" presStyleCnt="0"/>
      <dgm:spPr/>
    </dgm:pt>
    <dgm:pt modelId="{18E435AF-7F0C-4805-B816-BEDFAE0B2769}" type="pres">
      <dgm:prSet presAssocID="{0C58C213-C2BA-4966-A96A-2D962895728F}" presName="compositeNode" presStyleCnt="0">
        <dgm:presLayoutVars>
          <dgm:bulletEnabled val="1"/>
        </dgm:presLayoutVars>
      </dgm:prSet>
      <dgm:spPr/>
    </dgm:pt>
    <dgm:pt modelId="{D3804969-A3FF-4594-B5AA-927F05ECC1F6}" type="pres">
      <dgm:prSet presAssocID="{0C58C213-C2BA-4966-A96A-2D962895728F}" presName="bgRect" presStyleLbl="alignNode1" presStyleIdx="3" presStyleCnt="5"/>
      <dgm:spPr/>
    </dgm:pt>
    <dgm:pt modelId="{F214DE32-8966-4A6D-8045-F9D85BDE0DB8}" type="pres">
      <dgm:prSet presAssocID="{F7A4D4D0-7E8C-4CE6-B16D-C94BDD465ACC}" presName="sibTransNodeRect" presStyleLbl="alignNode1" presStyleIdx="3" presStyleCnt="5">
        <dgm:presLayoutVars>
          <dgm:chMax val="0"/>
          <dgm:bulletEnabled val="1"/>
        </dgm:presLayoutVars>
      </dgm:prSet>
      <dgm:spPr/>
    </dgm:pt>
    <dgm:pt modelId="{391CF208-B03E-48C0-B5D1-4DDE269417D3}" type="pres">
      <dgm:prSet presAssocID="{0C58C213-C2BA-4966-A96A-2D962895728F}" presName="nodeRect" presStyleLbl="alignNode1" presStyleIdx="3" presStyleCnt="5">
        <dgm:presLayoutVars>
          <dgm:bulletEnabled val="1"/>
        </dgm:presLayoutVars>
      </dgm:prSet>
      <dgm:spPr/>
    </dgm:pt>
    <dgm:pt modelId="{3C2C04D0-85BE-4117-8589-8A73DC6E5294}" type="pres">
      <dgm:prSet presAssocID="{F7A4D4D0-7E8C-4CE6-B16D-C94BDD465ACC}" presName="sibTrans" presStyleCnt="0"/>
      <dgm:spPr/>
    </dgm:pt>
    <dgm:pt modelId="{E7155F1B-29AC-433D-9DD2-A0D57DD52D16}" type="pres">
      <dgm:prSet presAssocID="{1957B263-9777-49E4-A506-501CA3C11A5E}" presName="compositeNode" presStyleCnt="0">
        <dgm:presLayoutVars>
          <dgm:bulletEnabled val="1"/>
        </dgm:presLayoutVars>
      </dgm:prSet>
      <dgm:spPr/>
    </dgm:pt>
    <dgm:pt modelId="{31FA84E7-4B1E-44AD-8961-747C96EC8F7E}" type="pres">
      <dgm:prSet presAssocID="{1957B263-9777-49E4-A506-501CA3C11A5E}" presName="bgRect" presStyleLbl="alignNode1" presStyleIdx="4" presStyleCnt="5"/>
      <dgm:spPr/>
    </dgm:pt>
    <dgm:pt modelId="{9C17BB63-3988-47C5-9510-B992E7331DFD}" type="pres">
      <dgm:prSet presAssocID="{C19176E3-6680-4B73-B383-808ACCD13919}" presName="sibTransNodeRect" presStyleLbl="alignNode1" presStyleIdx="4" presStyleCnt="5">
        <dgm:presLayoutVars>
          <dgm:chMax val="0"/>
          <dgm:bulletEnabled val="1"/>
        </dgm:presLayoutVars>
      </dgm:prSet>
      <dgm:spPr/>
    </dgm:pt>
    <dgm:pt modelId="{55D3F172-7271-43B9-ADF9-63EA794B6A0B}" type="pres">
      <dgm:prSet presAssocID="{1957B263-9777-49E4-A506-501CA3C11A5E}" presName="nodeRect" presStyleLbl="alignNode1" presStyleIdx="4" presStyleCnt="5">
        <dgm:presLayoutVars>
          <dgm:bulletEnabled val="1"/>
        </dgm:presLayoutVars>
      </dgm:prSet>
      <dgm:spPr/>
    </dgm:pt>
  </dgm:ptLst>
  <dgm:cxnLst>
    <dgm:cxn modelId="{5CB92B00-F061-4361-9C2C-7A004B4B8993}" type="presOf" srcId="{5CD4428B-28D4-4373-8E48-30C5F14DFB54}" destId="{EB69E03F-372A-43E4-A352-9F2F41651E26}" srcOrd="0" destOrd="0" presId="urn:microsoft.com/office/officeart/2016/7/layout/LinearBlockProcessNumbered"/>
    <dgm:cxn modelId="{F530050D-B8E9-426E-A21E-40C62BC58513}" type="presOf" srcId="{85BC1796-6583-404F-8251-931E40973462}" destId="{3734ABC0-D2A8-4568-ABD3-A97500E5F9B2}" srcOrd="1" destOrd="0" presId="urn:microsoft.com/office/officeart/2016/7/layout/LinearBlockProcessNumbered"/>
    <dgm:cxn modelId="{E07F8E12-14B4-461A-BE67-78CC704DE85E}" type="presOf" srcId="{0C58C213-C2BA-4966-A96A-2D962895728F}" destId="{391CF208-B03E-48C0-B5D1-4DDE269417D3}" srcOrd="1" destOrd="0" presId="urn:microsoft.com/office/officeart/2016/7/layout/LinearBlockProcessNumbered"/>
    <dgm:cxn modelId="{E43D9C23-BDCE-49AC-BEB8-055D6834DA03}" type="presOf" srcId="{E67D2BEC-A8DE-4481-9DD7-861933326197}" destId="{FDA92C6B-8DFE-4678-B802-83EBF3FD14DD}" srcOrd="0" destOrd="0" presId="urn:microsoft.com/office/officeart/2016/7/layout/LinearBlockProcessNumbered"/>
    <dgm:cxn modelId="{A2397225-1335-4CF5-A1CE-ECF39782DB98}" type="presOf" srcId="{5CD4428B-28D4-4373-8E48-30C5F14DFB54}" destId="{78E0255C-43BE-41DA-B3A9-69A7E8493863}" srcOrd="1" destOrd="0" presId="urn:microsoft.com/office/officeart/2016/7/layout/LinearBlockProcessNumbered"/>
    <dgm:cxn modelId="{C27B9F35-7254-4073-A5A1-F4457724C323}" type="presOf" srcId="{0C58C213-C2BA-4966-A96A-2D962895728F}" destId="{D3804969-A3FF-4594-B5AA-927F05ECC1F6}" srcOrd="0" destOrd="0" presId="urn:microsoft.com/office/officeart/2016/7/layout/LinearBlockProcessNumbered"/>
    <dgm:cxn modelId="{3D6B1036-8086-4A16-A469-06E48ECB6B41}" type="presOf" srcId="{1957B263-9777-49E4-A506-501CA3C11A5E}" destId="{31FA84E7-4B1E-44AD-8961-747C96EC8F7E}" srcOrd="0" destOrd="0" presId="urn:microsoft.com/office/officeart/2016/7/layout/LinearBlockProcessNumbered"/>
    <dgm:cxn modelId="{37385541-29B8-4D70-A058-CCC88CB2E445}" type="presOf" srcId="{D197A5CE-6718-4359-9603-C7A76F8CAAFA}" destId="{8D96F7FE-D127-4C80-BD07-926D4C6EF8B4}" srcOrd="0" destOrd="0" presId="urn:microsoft.com/office/officeart/2016/7/layout/LinearBlockProcessNumbered"/>
    <dgm:cxn modelId="{4BF6EE63-1B77-4986-9DAA-5CB4A6195B21}" srcId="{9A682A07-AD58-4414-AE29-B6AB430A08A0}" destId="{85BC1796-6583-404F-8251-931E40973462}" srcOrd="1" destOrd="0" parTransId="{55D25FB8-C5AD-4869-84A3-611C0F217B82}" sibTransId="{98D43092-DAB9-41D9-A0A2-CDBBA5862478}"/>
    <dgm:cxn modelId="{D76AAF4A-303C-4949-9AA8-0E5020D0AABA}" type="presOf" srcId="{85BC1796-6583-404F-8251-931E40973462}" destId="{3B80C374-CC7D-4EA0-8A46-51C6E3E3A39B}" srcOrd="0" destOrd="0" presId="urn:microsoft.com/office/officeart/2016/7/layout/LinearBlockProcessNumbered"/>
    <dgm:cxn modelId="{B3E9D34D-D4D4-4BD1-ACC4-D0863E13F780}" type="presOf" srcId="{F7A4D4D0-7E8C-4CE6-B16D-C94BDD465ACC}" destId="{F214DE32-8966-4A6D-8045-F9D85BDE0DB8}" srcOrd="0" destOrd="0" presId="urn:microsoft.com/office/officeart/2016/7/layout/LinearBlockProcessNumbered"/>
    <dgm:cxn modelId="{1E98E25A-8992-4C3F-8B70-D36820902B4C}" type="presOf" srcId="{98D43092-DAB9-41D9-A0A2-CDBBA5862478}" destId="{2058A013-AFE8-41FD-9B40-C89DEC1BC234}" srcOrd="0" destOrd="0" presId="urn:microsoft.com/office/officeart/2016/7/layout/LinearBlockProcessNumbered"/>
    <dgm:cxn modelId="{DC05EF90-071E-4147-8A9C-A9D6E94E6A60}" srcId="{9A682A07-AD58-4414-AE29-B6AB430A08A0}" destId="{0C58C213-C2BA-4966-A96A-2D962895728F}" srcOrd="3" destOrd="0" parTransId="{3B52EADD-D666-4154-B10E-52AA5D887CFE}" sibTransId="{F7A4D4D0-7E8C-4CE6-B16D-C94BDD465ACC}"/>
    <dgm:cxn modelId="{51CC919A-546B-4027-8E54-C3F36DBF62AE}" type="presOf" srcId="{1957B263-9777-49E4-A506-501CA3C11A5E}" destId="{55D3F172-7271-43B9-ADF9-63EA794B6A0B}" srcOrd="1" destOrd="0" presId="urn:microsoft.com/office/officeart/2016/7/layout/LinearBlockProcessNumbered"/>
    <dgm:cxn modelId="{31812F9F-B15F-4713-844B-E29705EDFED4}" type="presOf" srcId="{7D5FB3FD-9688-484E-B2CD-496B7C125C88}" destId="{8A16725C-6AEB-4227-B372-1D1B9D86036F}" srcOrd="1" destOrd="0" presId="urn:microsoft.com/office/officeart/2016/7/layout/LinearBlockProcessNumbered"/>
    <dgm:cxn modelId="{EE1239A0-3450-4151-86FC-CCF28DD898BF}" srcId="{9A682A07-AD58-4414-AE29-B6AB430A08A0}" destId="{5CD4428B-28D4-4373-8E48-30C5F14DFB54}" srcOrd="0" destOrd="0" parTransId="{6CD2626C-E03F-4280-AF9B-9840C5E7197E}" sibTransId="{D197A5CE-6718-4359-9603-C7A76F8CAAFA}"/>
    <dgm:cxn modelId="{A9541CAD-36A8-44E0-804A-72CC308B598A}" srcId="{9A682A07-AD58-4414-AE29-B6AB430A08A0}" destId="{1957B263-9777-49E4-A506-501CA3C11A5E}" srcOrd="4" destOrd="0" parTransId="{C723C9A4-CC4D-480E-9D81-889DB844DCA2}" sibTransId="{C19176E3-6680-4B73-B383-808ACCD13919}"/>
    <dgm:cxn modelId="{3F0504D3-94EE-4360-AA46-BDDC2D1528CD}" type="presOf" srcId="{C19176E3-6680-4B73-B383-808ACCD13919}" destId="{9C17BB63-3988-47C5-9510-B992E7331DFD}" srcOrd="0" destOrd="0" presId="urn:microsoft.com/office/officeart/2016/7/layout/LinearBlockProcessNumbered"/>
    <dgm:cxn modelId="{89067CD7-3C0F-4795-A044-76485C5E62D3}" srcId="{9A682A07-AD58-4414-AE29-B6AB430A08A0}" destId="{7D5FB3FD-9688-484E-B2CD-496B7C125C88}" srcOrd="2" destOrd="0" parTransId="{5E9AEB40-FD79-4C21-85DC-8D585F15E171}" sibTransId="{E67D2BEC-A8DE-4481-9DD7-861933326197}"/>
    <dgm:cxn modelId="{3F04FEDA-F5F9-4519-995A-B0315FEC53B3}" type="presOf" srcId="{9A682A07-AD58-4414-AE29-B6AB430A08A0}" destId="{DA2B076C-1998-41C5-8979-ABFB1C47C40D}" srcOrd="0" destOrd="0" presId="urn:microsoft.com/office/officeart/2016/7/layout/LinearBlockProcessNumbered"/>
    <dgm:cxn modelId="{F35C7EE3-852F-4896-AF7D-6E8AB7BD8330}" type="presOf" srcId="{7D5FB3FD-9688-484E-B2CD-496B7C125C88}" destId="{7F3366BC-BFC4-47ED-B17F-97705B7DFA72}" srcOrd="0" destOrd="0" presId="urn:microsoft.com/office/officeart/2016/7/layout/LinearBlockProcessNumbered"/>
    <dgm:cxn modelId="{37B2CA53-3D2E-485D-8348-A106F00B44FE}" type="presParOf" srcId="{DA2B076C-1998-41C5-8979-ABFB1C47C40D}" destId="{693D478B-6318-4158-A444-6FC0F50012BB}" srcOrd="0" destOrd="0" presId="urn:microsoft.com/office/officeart/2016/7/layout/LinearBlockProcessNumbered"/>
    <dgm:cxn modelId="{77D0F30F-87DC-4504-873E-D7547FAA2AE8}" type="presParOf" srcId="{693D478B-6318-4158-A444-6FC0F50012BB}" destId="{EB69E03F-372A-43E4-A352-9F2F41651E26}" srcOrd="0" destOrd="0" presId="urn:microsoft.com/office/officeart/2016/7/layout/LinearBlockProcessNumbered"/>
    <dgm:cxn modelId="{F52BFE5B-B263-44F2-9530-6E2F49207627}" type="presParOf" srcId="{693D478B-6318-4158-A444-6FC0F50012BB}" destId="{8D96F7FE-D127-4C80-BD07-926D4C6EF8B4}" srcOrd="1" destOrd="0" presId="urn:microsoft.com/office/officeart/2016/7/layout/LinearBlockProcessNumbered"/>
    <dgm:cxn modelId="{0B0ECF69-B8C5-4837-B99C-C8A5D22733E1}" type="presParOf" srcId="{693D478B-6318-4158-A444-6FC0F50012BB}" destId="{78E0255C-43BE-41DA-B3A9-69A7E8493863}" srcOrd="2" destOrd="0" presId="urn:microsoft.com/office/officeart/2016/7/layout/LinearBlockProcessNumbered"/>
    <dgm:cxn modelId="{00EB0E65-E4F6-457D-B00E-223B5F5696A6}" type="presParOf" srcId="{DA2B076C-1998-41C5-8979-ABFB1C47C40D}" destId="{7EEBC1A5-61EA-49FD-8274-06D26E39E291}" srcOrd="1" destOrd="0" presId="urn:microsoft.com/office/officeart/2016/7/layout/LinearBlockProcessNumbered"/>
    <dgm:cxn modelId="{F67ACAFA-276B-4DD8-8EC7-D6CD5289C7DE}" type="presParOf" srcId="{DA2B076C-1998-41C5-8979-ABFB1C47C40D}" destId="{D654EB69-FF80-4CF7-BC76-81CFE96E3B04}" srcOrd="2" destOrd="0" presId="urn:microsoft.com/office/officeart/2016/7/layout/LinearBlockProcessNumbered"/>
    <dgm:cxn modelId="{C6FF5543-A397-4CE9-9D0C-D6D221560277}" type="presParOf" srcId="{D654EB69-FF80-4CF7-BC76-81CFE96E3B04}" destId="{3B80C374-CC7D-4EA0-8A46-51C6E3E3A39B}" srcOrd="0" destOrd="0" presId="urn:microsoft.com/office/officeart/2016/7/layout/LinearBlockProcessNumbered"/>
    <dgm:cxn modelId="{1A581499-179B-4377-A459-F8BE72AB417E}" type="presParOf" srcId="{D654EB69-FF80-4CF7-BC76-81CFE96E3B04}" destId="{2058A013-AFE8-41FD-9B40-C89DEC1BC234}" srcOrd="1" destOrd="0" presId="urn:microsoft.com/office/officeart/2016/7/layout/LinearBlockProcessNumbered"/>
    <dgm:cxn modelId="{36C7BFA4-E5CF-43C8-981A-CC5E31A9EDC7}" type="presParOf" srcId="{D654EB69-FF80-4CF7-BC76-81CFE96E3B04}" destId="{3734ABC0-D2A8-4568-ABD3-A97500E5F9B2}" srcOrd="2" destOrd="0" presId="urn:microsoft.com/office/officeart/2016/7/layout/LinearBlockProcessNumbered"/>
    <dgm:cxn modelId="{DE81BCD0-8599-462C-8DB7-97B056639526}" type="presParOf" srcId="{DA2B076C-1998-41C5-8979-ABFB1C47C40D}" destId="{9BAA4F12-A509-4189-9D7B-B206C033FA32}" srcOrd="3" destOrd="0" presId="urn:microsoft.com/office/officeart/2016/7/layout/LinearBlockProcessNumbered"/>
    <dgm:cxn modelId="{57E9EA9C-9F73-4880-BB2D-ED3311C25C33}" type="presParOf" srcId="{DA2B076C-1998-41C5-8979-ABFB1C47C40D}" destId="{C9779AE0-155C-4C9C-8458-86BB4BFC3527}" srcOrd="4" destOrd="0" presId="urn:microsoft.com/office/officeart/2016/7/layout/LinearBlockProcessNumbered"/>
    <dgm:cxn modelId="{DBAA75EE-D4D1-490E-9D88-CE56D0FF033A}" type="presParOf" srcId="{C9779AE0-155C-4C9C-8458-86BB4BFC3527}" destId="{7F3366BC-BFC4-47ED-B17F-97705B7DFA72}" srcOrd="0" destOrd="0" presId="urn:microsoft.com/office/officeart/2016/7/layout/LinearBlockProcessNumbered"/>
    <dgm:cxn modelId="{45837D35-4880-43FD-9BE5-66A66567215A}" type="presParOf" srcId="{C9779AE0-155C-4C9C-8458-86BB4BFC3527}" destId="{FDA92C6B-8DFE-4678-B802-83EBF3FD14DD}" srcOrd="1" destOrd="0" presId="urn:microsoft.com/office/officeart/2016/7/layout/LinearBlockProcessNumbered"/>
    <dgm:cxn modelId="{8BFA06DD-8318-4176-B2C9-61A2A0B2CEC2}" type="presParOf" srcId="{C9779AE0-155C-4C9C-8458-86BB4BFC3527}" destId="{8A16725C-6AEB-4227-B372-1D1B9D86036F}" srcOrd="2" destOrd="0" presId="urn:microsoft.com/office/officeart/2016/7/layout/LinearBlockProcessNumbered"/>
    <dgm:cxn modelId="{CFA4A63E-0B20-4088-88FF-15F1ADFD389C}" type="presParOf" srcId="{DA2B076C-1998-41C5-8979-ABFB1C47C40D}" destId="{6AA128F3-9265-4B92-95FA-F940C6A2F9DF}" srcOrd="5" destOrd="0" presId="urn:microsoft.com/office/officeart/2016/7/layout/LinearBlockProcessNumbered"/>
    <dgm:cxn modelId="{82CB54F3-B8BF-4A81-9E13-DE8A0C726748}" type="presParOf" srcId="{DA2B076C-1998-41C5-8979-ABFB1C47C40D}" destId="{18E435AF-7F0C-4805-B816-BEDFAE0B2769}" srcOrd="6" destOrd="0" presId="urn:microsoft.com/office/officeart/2016/7/layout/LinearBlockProcessNumbered"/>
    <dgm:cxn modelId="{B09B17A5-F6C0-4C7D-A09C-FC068EB994BA}" type="presParOf" srcId="{18E435AF-7F0C-4805-B816-BEDFAE0B2769}" destId="{D3804969-A3FF-4594-B5AA-927F05ECC1F6}" srcOrd="0" destOrd="0" presId="urn:microsoft.com/office/officeart/2016/7/layout/LinearBlockProcessNumbered"/>
    <dgm:cxn modelId="{5BC358B9-2112-44B3-98A2-31C22E13A000}" type="presParOf" srcId="{18E435AF-7F0C-4805-B816-BEDFAE0B2769}" destId="{F214DE32-8966-4A6D-8045-F9D85BDE0DB8}" srcOrd="1" destOrd="0" presId="urn:microsoft.com/office/officeart/2016/7/layout/LinearBlockProcessNumbered"/>
    <dgm:cxn modelId="{3D8312E4-480E-4EF6-BD94-C0AD95A8A2C6}" type="presParOf" srcId="{18E435AF-7F0C-4805-B816-BEDFAE0B2769}" destId="{391CF208-B03E-48C0-B5D1-4DDE269417D3}" srcOrd="2" destOrd="0" presId="urn:microsoft.com/office/officeart/2016/7/layout/LinearBlockProcessNumbered"/>
    <dgm:cxn modelId="{A1D3E2A0-5FF0-4EFA-961D-B06F6564925B}" type="presParOf" srcId="{DA2B076C-1998-41C5-8979-ABFB1C47C40D}" destId="{3C2C04D0-85BE-4117-8589-8A73DC6E5294}" srcOrd="7" destOrd="0" presId="urn:microsoft.com/office/officeart/2016/7/layout/LinearBlockProcessNumbered"/>
    <dgm:cxn modelId="{A4D5502C-86B4-410D-8C6B-DE91365353A9}" type="presParOf" srcId="{DA2B076C-1998-41C5-8979-ABFB1C47C40D}" destId="{E7155F1B-29AC-433D-9DD2-A0D57DD52D16}" srcOrd="8" destOrd="0" presId="urn:microsoft.com/office/officeart/2016/7/layout/LinearBlockProcessNumbered"/>
    <dgm:cxn modelId="{1DB5FC71-437B-4586-9B9F-53A4CEF11112}" type="presParOf" srcId="{E7155F1B-29AC-433D-9DD2-A0D57DD52D16}" destId="{31FA84E7-4B1E-44AD-8961-747C96EC8F7E}" srcOrd="0" destOrd="0" presId="urn:microsoft.com/office/officeart/2016/7/layout/LinearBlockProcessNumbered"/>
    <dgm:cxn modelId="{AEEBE311-184B-42A1-83DF-2A819129CC74}" type="presParOf" srcId="{E7155F1B-29AC-433D-9DD2-A0D57DD52D16}" destId="{9C17BB63-3988-47C5-9510-B992E7331DFD}" srcOrd="1" destOrd="0" presId="urn:microsoft.com/office/officeart/2016/7/layout/LinearBlockProcessNumbered"/>
    <dgm:cxn modelId="{990429A9-5BDC-4DEF-AA5C-C08BC634F397}" type="presParOf" srcId="{E7155F1B-29AC-433D-9DD2-A0D57DD52D16}" destId="{55D3F172-7271-43B9-ADF9-63EA794B6A0B}" srcOrd="2" destOrd="0" presId="urn:microsoft.com/office/officeart/2016/7/layout/LinearBlockProcessNumbered"/>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B1D973F-AFF6-469A-B24B-1CCD658BDCB1}"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72963F86-10D5-4FD5-BBE6-FC754AC3C862}">
      <dgm:prSet/>
      <dgm:spPr/>
      <dgm:t>
        <a:bodyPr/>
        <a:lstStyle/>
        <a:p>
          <a:r>
            <a:rPr lang="da-DK" dirty="0"/>
            <a:t>Teoriopsamling om grundvand og permeabilitet</a:t>
          </a:r>
          <a:endParaRPr lang="en-US" dirty="0"/>
        </a:p>
      </dgm:t>
    </dgm:pt>
    <dgm:pt modelId="{1CAF19C9-3661-4DA8-9232-22E96EBF6023}" type="parTrans" cxnId="{2A101E2E-F3E1-4BBF-B770-48A1F473F81D}">
      <dgm:prSet/>
      <dgm:spPr/>
      <dgm:t>
        <a:bodyPr/>
        <a:lstStyle/>
        <a:p>
          <a:endParaRPr lang="en-US"/>
        </a:p>
      </dgm:t>
    </dgm:pt>
    <dgm:pt modelId="{E6CB300A-B62C-415B-A6A8-6632152381A2}" type="sibTrans" cxnId="{2A101E2E-F3E1-4BBF-B770-48A1F473F81D}">
      <dgm:prSet/>
      <dgm:spPr/>
      <dgm:t>
        <a:bodyPr/>
        <a:lstStyle/>
        <a:p>
          <a:endParaRPr lang="en-US"/>
        </a:p>
      </dgm:t>
    </dgm:pt>
    <dgm:pt modelId="{37967244-A0B1-4081-AC6B-0ABE20F02B0C}">
      <dgm:prSet/>
      <dgm:spPr/>
      <dgm:t>
        <a:bodyPr/>
        <a:lstStyle/>
        <a:p>
          <a:r>
            <a:rPr lang="da-DK" dirty="0"/>
            <a:t>Journal: Opsamling på boligerne inkl. grundvand </a:t>
          </a:r>
          <a:endParaRPr lang="en-US" dirty="0"/>
        </a:p>
      </dgm:t>
    </dgm:pt>
    <dgm:pt modelId="{A13C9D05-EAD3-4D8D-A3F1-D0D749B82FB8}" type="parTrans" cxnId="{0F2AE762-86D2-4110-91AB-5A692DDED6EF}">
      <dgm:prSet/>
      <dgm:spPr/>
      <dgm:t>
        <a:bodyPr/>
        <a:lstStyle/>
        <a:p>
          <a:endParaRPr lang="en-US"/>
        </a:p>
      </dgm:t>
    </dgm:pt>
    <dgm:pt modelId="{F40F90AB-7B10-4E24-8197-1D3E424C227C}" type="sibTrans" cxnId="{0F2AE762-86D2-4110-91AB-5A692DDED6EF}">
      <dgm:prSet/>
      <dgm:spPr/>
      <dgm:t>
        <a:bodyPr/>
        <a:lstStyle/>
        <a:p>
          <a:endParaRPr lang="en-US"/>
        </a:p>
      </dgm:t>
    </dgm:pt>
    <dgm:pt modelId="{51FE50E9-C1FC-47E3-96A1-C6F4298245FD}">
      <dgm:prSet/>
      <dgm:spPr/>
      <dgm:t>
        <a:bodyPr/>
        <a:lstStyle/>
        <a:p>
          <a:r>
            <a:rPr lang="da-DK" dirty="0"/>
            <a:t>Pause</a:t>
          </a:r>
          <a:endParaRPr lang="en-US" dirty="0"/>
        </a:p>
      </dgm:t>
    </dgm:pt>
    <dgm:pt modelId="{B5B7DE40-BDE9-4E5D-824C-B4A485E8B016}" type="parTrans" cxnId="{4E1CEE62-A8DB-4C4B-89F6-43EFADE559C7}">
      <dgm:prSet/>
      <dgm:spPr/>
      <dgm:t>
        <a:bodyPr/>
        <a:lstStyle/>
        <a:p>
          <a:endParaRPr lang="en-US"/>
        </a:p>
      </dgm:t>
    </dgm:pt>
    <dgm:pt modelId="{7732169A-0817-4A8E-8941-24AB533067C6}" type="sibTrans" cxnId="{4E1CEE62-A8DB-4C4B-89F6-43EFADE559C7}">
      <dgm:prSet/>
      <dgm:spPr/>
      <dgm:t>
        <a:bodyPr/>
        <a:lstStyle/>
        <a:p>
          <a:endParaRPr lang="en-US"/>
        </a:p>
      </dgm:t>
    </dgm:pt>
    <dgm:pt modelId="{633CAD1D-97AB-4036-85F6-78B0443B6A80}">
      <dgm:prSet/>
      <dgm:spPr/>
      <dgm:t>
        <a:bodyPr/>
        <a:lstStyle/>
        <a:p>
          <a:r>
            <a:rPr lang="da-DK" dirty="0"/>
            <a:t>Journal: Opsamling på boligerne (fortsat) </a:t>
          </a:r>
          <a:endParaRPr lang="en-US" dirty="0"/>
        </a:p>
      </dgm:t>
    </dgm:pt>
    <dgm:pt modelId="{F3362C08-175E-41E2-A57C-D51B6017EA4F}" type="parTrans" cxnId="{70DA236B-6E40-4305-9761-BD46BE0022AB}">
      <dgm:prSet/>
      <dgm:spPr/>
      <dgm:t>
        <a:bodyPr/>
        <a:lstStyle/>
        <a:p>
          <a:endParaRPr lang="en-US"/>
        </a:p>
      </dgm:t>
    </dgm:pt>
    <dgm:pt modelId="{EF217E1E-3B59-4EC7-8435-DD7960AC6A8B}" type="sibTrans" cxnId="{70DA236B-6E40-4305-9761-BD46BE0022AB}">
      <dgm:prSet/>
      <dgm:spPr/>
      <dgm:t>
        <a:bodyPr/>
        <a:lstStyle/>
        <a:p>
          <a:endParaRPr lang="en-US"/>
        </a:p>
      </dgm:t>
    </dgm:pt>
    <dgm:pt modelId="{26D859F9-B99D-4A8A-B4CB-73007681E75B}">
      <dgm:prSet/>
      <dgm:spPr/>
      <dgm:t>
        <a:bodyPr/>
        <a:lstStyle/>
        <a:p>
          <a:r>
            <a:rPr lang="da-DK" dirty="0"/>
            <a:t>Afslutning. Opgaver afleveres på Lectio (2 elevtime)</a:t>
          </a:r>
          <a:endParaRPr lang="en-US" dirty="0"/>
        </a:p>
      </dgm:t>
    </dgm:pt>
    <dgm:pt modelId="{D3EEBB0B-07DC-4949-9409-9EA8B31F9DE0}" type="parTrans" cxnId="{32892B72-AD15-4F00-82EE-75B51913063C}">
      <dgm:prSet/>
      <dgm:spPr/>
      <dgm:t>
        <a:bodyPr/>
        <a:lstStyle/>
        <a:p>
          <a:endParaRPr lang="en-US"/>
        </a:p>
      </dgm:t>
    </dgm:pt>
    <dgm:pt modelId="{C4C8BBAD-D225-49DD-9BD3-66A5686C3C6E}" type="sibTrans" cxnId="{32892B72-AD15-4F00-82EE-75B51913063C}">
      <dgm:prSet/>
      <dgm:spPr/>
      <dgm:t>
        <a:bodyPr/>
        <a:lstStyle/>
        <a:p>
          <a:endParaRPr lang="en-US"/>
        </a:p>
      </dgm:t>
    </dgm:pt>
    <dgm:pt modelId="{92B66663-9B1A-4CAC-8DDF-87FC891D1822}" type="pres">
      <dgm:prSet presAssocID="{3B1D973F-AFF6-469A-B24B-1CCD658BDCB1}" presName="vert0" presStyleCnt="0">
        <dgm:presLayoutVars>
          <dgm:dir/>
          <dgm:animOne val="branch"/>
          <dgm:animLvl val="lvl"/>
        </dgm:presLayoutVars>
      </dgm:prSet>
      <dgm:spPr/>
    </dgm:pt>
    <dgm:pt modelId="{3B5CB680-977D-4091-B2E6-E6AE1183A789}" type="pres">
      <dgm:prSet presAssocID="{72963F86-10D5-4FD5-BBE6-FC754AC3C862}" presName="thickLine" presStyleLbl="alignNode1" presStyleIdx="0" presStyleCnt="5"/>
      <dgm:spPr/>
    </dgm:pt>
    <dgm:pt modelId="{9296114A-6BB5-4FED-A6E4-8C3D64B91D40}" type="pres">
      <dgm:prSet presAssocID="{72963F86-10D5-4FD5-BBE6-FC754AC3C862}" presName="horz1" presStyleCnt="0"/>
      <dgm:spPr/>
    </dgm:pt>
    <dgm:pt modelId="{962E79D5-5231-40F3-AEDA-0988F0888149}" type="pres">
      <dgm:prSet presAssocID="{72963F86-10D5-4FD5-BBE6-FC754AC3C862}" presName="tx1" presStyleLbl="revTx" presStyleIdx="0" presStyleCnt="5"/>
      <dgm:spPr/>
    </dgm:pt>
    <dgm:pt modelId="{6D792BCA-447B-4A2C-8DD6-2A1D66D5DADE}" type="pres">
      <dgm:prSet presAssocID="{72963F86-10D5-4FD5-BBE6-FC754AC3C862}" presName="vert1" presStyleCnt="0"/>
      <dgm:spPr/>
    </dgm:pt>
    <dgm:pt modelId="{8D19E3A1-8488-4B17-907E-BB4D2A25136E}" type="pres">
      <dgm:prSet presAssocID="{37967244-A0B1-4081-AC6B-0ABE20F02B0C}" presName="thickLine" presStyleLbl="alignNode1" presStyleIdx="1" presStyleCnt="5"/>
      <dgm:spPr/>
    </dgm:pt>
    <dgm:pt modelId="{64C989C9-F1C1-4B47-B986-B0367D7C82B5}" type="pres">
      <dgm:prSet presAssocID="{37967244-A0B1-4081-AC6B-0ABE20F02B0C}" presName="horz1" presStyleCnt="0"/>
      <dgm:spPr/>
    </dgm:pt>
    <dgm:pt modelId="{56DDE44D-83DF-4F01-9196-06B1BE2B0568}" type="pres">
      <dgm:prSet presAssocID="{37967244-A0B1-4081-AC6B-0ABE20F02B0C}" presName="tx1" presStyleLbl="revTx" presStyleIdx="1" presStyleCnt="5"/>
      <dgm:spPr/>
    </dgm:pt>
    <dgm:pt modelId="{21C1FF63-CA07-4BCB-B307-742D52014ED2}" type="pres">
      <dgm:prSet presAssocID="{37967244-A0B1-4081-AC6B-0ABE20F02B0C}" presName="vert1" presStyleCnt="0"/>
      <dgm:spPr/>
    </dgm:pt>
    <dgm:pt modelId="{1912EC46-CF6D-4E8F-AB9C-9FE90032CDB2}" type="pres">
      <dgm:prSet presAssocID="{51FE50E9-C1FC-47E3-96A1-C6F4298245FD}" presName="thickLine" presStyleLbl="alignNode1" presStyleIdx="2" presStyleCnt="5"/>
      <dgm:spPr/>
    </dgm:pt>
    <dgm:pt modelId="{A375CC37-3285-42E5-99D1-F9C19DE75AD7}" type="pres">
      <dgm:prSet presAssocID="{51FE50E9-C1FC-47E3-96A1-C6F4298245FD}" presName="horz1" presStyleCnt="0"/>
      <dgm:spPr/>
    </dgm:pt>
    <dgm:pt modelId="{C093CC27-5449-4D97-B4AF-A382E8DAE2F4}" type="pres">
      <dgm:prSet presAssocID="{51FE50E9-C1FC-47E3-96A1-C6F4298245FD}" presName="tx1" presStyleLbl="revTx" presStyleIdx="2" presStyleCnt="5"/>
      <dgm:spPr/>
    </dgm:pt>
    <dgm:pt modelId="{0A422C06-19C1-4C59-9398-24AE59767BC7}" type="pres">
      <dgm:prSet presAssocID="{51FE50E9-C1FC-47E3-96A1-C6F4298245FD}" presName="vert1" presStyleCnt="0"/>
      <dgm:spPr/>
    </dgm:pt>
    <dgm:pt modelId="{081F0470-2013-4E3F-9131-F756CEE9FBD8}" type="pres">
      <dgm:prSet presAssocID="{633CAD1D-97AB-4036-85F6-78B0443B6A80}" presName="thickLine" presStyleLbl="alignNode1" presStyleIdx="3" presStyleCnt="5"/>
      <dgm:spPr/>
    </dgm:pt>
    <dgm:pt modelId="{C00B3D55-8016-4E92-93AF-08AE687607A8}" type="pres">
      <dgm:prSet presAssocID="{633CAD1D-97AB-4036-85F6-78B0443B6A80}" presName="horz1" presStyleCnt="0"/>
      <dgm:spPr/>
    </dgm:pt>
    <dgm:pt modelId="{15449A8D-B159-4E6C-B66C-433D650D608C}" type="pres">
      <dgm:prSet presAssocID="{633CAD1D-97AB-4036-85F6-78B0443B6A80}" presName="tx1" presStyleLbl="revTx" presStyleIdx="3" presStyleCnt="5"/>
      <dgm:spPr/>
    </dgm:pt>
    <dgm:pt modelId="{C5FBD2F9-444E-4C4D-8127-86B9AF4C27EA}" type="pres">
      <dgm:prSet presAssocID="{633CAD1D-97AB-4036-85F6-78B0443B6A80}" presName="vert1" presStyleCnt="0"/>
      <dgm:spPr/>
    </dgm:pt>
    <dgm:pt modelId="{8FBB721E-D93E-471F-A964-6DF0CDCC001B}" type="pres">
      <dgm:prSet presAssocID="{26D859F9-B99D-4A8A-B4CB-73007681E75B}" presName="thickLine" presStyleLbl="alignNode1" presStyleIdx="4" presStyleCnt="5"/>
      <dgm:spPr/>
    </dgm:pt>
    <dgm:pt modelId="{4DB80E1C-A6B3-4C12-A525-CC549DBF4829}" type="pres">
      <dgm:prSet presAssocID="{26D859F9-B99D-4A8A-B4CB-73007681E75B}" presName="horz1" presStyleCnt="0"/>
      <dgm:spPr/>
    </dgm:pt>
    <dgm:pt modelId="{58D824FF-3260-41A3-A20C-2937D29A698D}" type="pres">
      <dgm:prSet presAssocID="{26D859F9-B99D-4A8A-B4CB-73007681E75B}" presName="tx1" presStyleLbl="revTx" presStyleIdx="4" presStyleCnt="5"/>
      <dgm:spPr/>
    </dgm:pt>
    <dgm:pt modelId="{751EB736-71AF-4262-AE0D-00410A22F44E}" type="pres">
      <dgm:prSet presAssocID="{26D859F9-B99D-4A8A-B4CB-73007681E75B}" presName="vert1" presStyleCnt="0"/>
      <dgm:spPr/>
    </dgm:pt>
  </dgm:ptLst>
  <dgm:cxnLst>
    <dgm:cxn modelId="{2A101E2E-F3E1-4BBF-B770-48A1F473F81D}" srcId="{3B1D973F-AFF6-469A-B24B-1CCD658BDCB1}" destId="{72963F86-10D5-4FD5-BBE6-FC754AC3C862}" srcOrd="0" destOrd="0" parTransId="{1CAF19C9-3661-4DA8-9232-22E96EBF6023}" sibTransId="{E6CB300A-B62C-415B-A6A8-6632152381A2}"/>
    <dgm:cxn modelId="{0F2AE762-86D2-4110-91AB-5A692DDED6EF}" srcId="{3B1D973F-AFF6-469A-B24B-1CCD658BDCB1}" destId="{37967244-A0B1-4081-AC6B-0ABE20F02B0C}" srcOrd="1" destOrd="0" parTransId="{A13C9D05-EAD3-4D8D-A3F1-D0D749B82FB8}" sibTransId="{F40F90AB-7B10-4E24-8197-1D3E424C227C}"/>
    <dgm:cxn modelId="{4E1CEE62-A8DB-4C4B-89F6-43EFADE559C7}" srcId="{3B1D973F-AFF6-469A-B24B-1CCD658BDCB1}" destId="{51FE50E9-C1FC-47E3-96A1-C6F4298245FD}" srcOrd="2" destOrd="0" parTransId="{B5B7DE40-BDE9-4E5D-824C-B4A485E8B016}" sibTransId="{7732169A-0817-4A8E-8941-24AB533067C6}"/>
    <dgm:cxn modelId="{70DA236B-6E40-4305-9761-BD46BE0022AB}" srcId="{3B1D973F-AFF6-469A-B24B-1CCD658BDCB1}" destId="{633CAD1D-97AB-4036-85F6-78B0443B6A80}" srcOrd="3" destOrd="0" parTransId="{F3362C08-175E-41E2-A57C-D51B6017EA4F}" sibTransId="{EF217E1E-3B59-4EC7-8435-DD7960AC6A8B}"/>
    <dgm:cxn modelId="{32892B72-AD15-4F00-82EE-75B51913063C}" srcId="{3B1D973F-AFF6-469A-B24B-1CCD658BDCB1}" destId="{26D859F9-B99D-4A8A-B4CB-73007681E75B}" srcOrd="4" destOrd="0" parTransId="{D3EEBB0B-07DC-4949-9409-9EA8B31F9DE0}" sibTransId="{C4C8BBAD-D225-49DD-9BD3-66A5686C3C6E}"/>
    <dgm:cxn modelId="{1732E952-C3F2-4FC8-83F6-63C53F6F8E28}" type="presOf" srcId="{51FE50E9-C1FC-47E3-96A1-C6F4298245FD}" destId="{C093CC27-5449-4D97-B4AF-A382E8DAE2F4}" srcOrd="0" destOrd="0" presId="urn:microsoft.com/office/officeart/2008/layout/LinedList"/>
    <dgm:cxn modelId="{565E2475-C1D1-4FAD-BE4B-D71CC2F73BE8}" type="presOf" srcId="{633CAD1D-97AB-4036-85F6-78B0443B6A80}" destId="{15449A8D-B159-4E6C-B66C-433D650D608C}" srcOrd="0" destOrd="0" presId="urn:microsoft.com/office/officeart/2008/layout/LinedList"/>
    <dgm:cxn modelId="{90331976-CE28-4139-B6E1-FA67D4E7A817}" type="presOf" srcId="{26D859F9-B99D-4A8A-B4CB-73007681E75B}" destId="{58D824FF-3260-41A3-A20C-2937D29A698D}" srcOrd="0" destOrd="0" presId="urn:microsoft.com/office/officeart/2008/layout/LinedList"/>
    <dgm:cxn modelId="{A88CADBE-F77B-4800-914A-324F11A8FF67}" type="presOf" srcId="{37967244-A0B1-4081-AC6B-0ABE20F02B0C}" destId="{56DDE44D-83DF-4F01-9196-06B1BE2B0568}" srcOrd="0" destOrd="0" presId="urn:microsoft.com/office/officeart/2008/layout/LinedList"/>
    <dgm:cxn modelId="{77E001DB-A429-485B-A7D0-119FA6BBE0A6}" type="presOf" srcId="{3B1D973F-AFF6-469A-B24B-1CCD658BDCB1}" destId="{92B66663-9B1A-4CAC-8DDF-87FC891D1822}" srcOrd="0" destOrd="0" presId="urn:microsoft.com/office/officeart/2008/layout/LinedList"/>
    <dgm:cxn modelId="{954C1BF3-A61F-4FE7-861E-30BC8C5BB14D}" type="presOf" srcId="{72963F86-10D5-4FD5-BBE6-FC754AC3C862}" destId="{962E79D5-5231-40F3-AEDA-0988F0888149}" srcOrd="0" destOrd="0" presId="urn:microsoft.com/office/officeart/2008/layout/LinedList"/>
    <dgm:cxn modelId="{9DECD6A6-86E1-48DB-89E8-C7D9909E47B5}" type="presParOf" srcId="{92B66663-9B1A-4CAC-8DDF-87FC891D1822}" destId="{3B5CB680-977D-4091-B2E6-E6AE1183A789}" srcOrd="0" destOrd="0" presId="urn:microsoft.com/office/officeart/2008/layout/LinedList"/>
    <dgm:cxn modelId="{A09628DD-F933-422D-8593-FEA5B8A1D1A9}" type="presParOf" srcId="{92B66663-9B1A-4CAC-8DDF-87FC891D1822}" destId="{9296114A-6BB5-4FED-A6E4-8C3D64B91D40}" srcOrd="1" destOrd="0" presId="urn:microsoft.com/office/officeart/2008/layout/LinedList"/>
    <dgm:cxn modelId="{548E196E-E03A-4869-97A8-E2171147F201}" type="presParOf" srcId="{9296114A-6BB5-4FED-A6E4-8C3D64B91D40}" destId="{962E79D5-5231-40F3-AEDA-0988F0888149}" srcOrd="0" destOrd="0" presId="urn:microsoft.com/office/officeart/2008/layout/LinedList"/>
    <dgm:cxn modelId="{2128EE6D-8135-44E0-B1C4-E701E06FEC4B}" type="presParOf" srcId="{9296114A-6BB5-4FED-A6E4-8C3D64B91D40}" destId="{6D792BCA-447B-4A2C-8DD6-2A1D66D5DADE}" srcOrd="1" destOrd="0" presId="urn:microsoft.com/office/officeart/2008/layout/LinedList"/>
    <dgm:cxn modelId="{040B46FB-8CAD-40EA-A1B3-BE6EF7E2B382}" type="presParOf" srcId="{92B66663-9B1A-4CAC-8DDF-87FC891D1822}" destId="{8D19E3A1-8488-4B17-907E-BB4D2A25136E}" srcOrd="2" destOrd="0" presId="urn:microsoft.com/office/officeart/2008/layout/LinedList"/>
    <dgm:cxn modelId="{9145EB44-7E79-406C-A3AF-DEC88D10A2B9}" type="presParOf" srcId="{92B66663-9B1A-4CAC-8DDF-87FC891D1822}" destId="{64C989C9-F1C1-4B47-B986-B0367D7C82B5}" srcOrd="3" destOrd="0" presId="urn:microsoft.com/office/officeart/2008/layout/LinedList"/>
    <dgm:cxn modelId="{C4733ADC-F263-47BC-BDF3-9DC122EDBAD0}" type="presParOf" srcId="{64C989C9-F1C1-4B47-B986-B0367D7C82B5}" destId="{56DDE44D-83DF-4F01-9196-06B1BE2B0568}" srcOrd="0" destOrd="0" presId="urn:microsoft.com/office/officeart/2008/layout/LinedList"/>
    <dgm:cxn modelId="{B10904DC-9FA8-4AC1-9E73-31EF8841B26A}" type="presParOf" srcId="{64C989C9-F1C1-4B47-B986-B0367D7C82B5}" destId="{21C1FF63-CA07-4BCB-B307-742D52014ED2}" srcOrd="1" destOrd="0" presId="urn:microsoft.com/office/officeart/2008/layout/LinedList"/>
    <dgm:cxn modelId="{A4FF351C-A8F0-4C43-9536-808C59429068}" type="presParOf" srcId="{92B66663-9B1A-4CAC-8DDF-87FC891D1822}" destId="{1912EC46-CF6D-4E8F-AB9C-9FE90032CDB2}" srcOrd="4" destOrd="0" presId="urn:microsoft.com/office/officeart/2008/layout/LinedList"/>
    <dgm:cxn modelId="{569CC7A6-1BFB-4C47-B89B-AF12095A97E0}" type="presParOf" srcId="{92B66663-9B1A-4CAC-8DDF-87FC891D1822}" destId="{A375CC37-3285-42E5-99D1-F9C19DE75AD7}" srcOrd="5" destOrd="0" presId="urn:microsoft.com/office/officeart/2008/layout/LinedList"/>
    <dgm:cxn modelId="{0223E39C-6166-4789-A351-A511F6F3D01E}" type="presParOf" srcId="{A375CC37-3285-42E5-99D1-F9C19DE75AD7}" destId="{C093CC27-5449-4D97-B4AF-A382E8DAE2F4}" srcOrd="0" destOrd="0" presId="urn:microsoft.com/office/officeart/2008/layout/LinedList"/>
    <dgm:cxn modelId="{51301908-30D2-4163-B54B-A6BA67511CC8}" type="presParOf" srcId="{A375CC37-3285-42E5-99D1-F9C19DE75AD7}" destId="{0A422C06-19C1-4C59-9398-24AE59767BC7}" srcOrd="1" destOrd="0" presId="urn:microsoft.com/office/officeart/2008/layout/LinedList"/>
    <dgm:cxn modelId="{A4F17684-2726-47C4-835C-64467614D2D7}" type="presParOf" srcId="{92B66663-9B1A-4CAC-8DDF-87FC891D1822}" destId="{081F0470-2013-4E3F-9131-F756CEE9FBD8}" srcOrd="6" destOrd="0" presId="urn:microsoft.com/office/officeart/2008/layout/LinedList"/>
    <dgm:cxn modelId="{D2F168F5-41A0-49E9-B9E3-977C2AB7BF81}" type="presParOf" srcId="{92B66663-9B1A-4CAC-8DDF-87FC891D1822}" destId="{C00B3D55-8016-4E92-93AF-08AE687607A8}" srcOrd="7" destOrd="0" presId="urn:microsoft.com/office/officeart/2008/layout/LinedList"/>
    <dgm:cxn modelId="{7B5A283E-331C-42F8-B24E-60494020B469}" type="presParOf" srcId="{C00B3D55-8016-4E92-93AF-08AE687607A8}" destId="{15449A8D-B159-4E6C-B66C-433D650D608C}" srcOrd="0" destOrd="0" presId="urn:microsoft.com/office/officeart/2008/layout/LinedList"/>
    <dgm:cxn modelId="{D680E311-292F-4F6C-A9DE-8E8A9CF75263}" type="presParOf" srcId="{C00B3D55-8016-4E92-93AF-08AE687607A8}" destId="{C5FBD2F9-444E-4C4D-8127-86B9AF4C27EA}" srcOrd="1" destOrd="0" presId="urn:microsoft.com/office/officeart/2008/layout/LinedList"/>
    <dgm:cxn modelId="{1F2C126A-B065-4FA3-B7BD-297F2E8A3EF3}" type="presParOf" srcId="{92B66663-9B1A-4CAC-8DDF-87FC891D1822}" destId="{8FBB721E-D93E-471F-A964-6DF0CDCC001B}" srcOrd="8" destOrd="0" presId="urn:microsoft.com/office/officeart/2008/layout/LinedList"/>
    <dgm:cxn modelId="{85B95E1F-E7BC-4143-A188-43EB42376E68}" type="presParOf" srcId="{92B66663-9B1A-4CAC-8DDF-87FC891D1822}" destId="{4DB80E1C-A6B3-4C12-A525-CC549DBF4829}" srcOrd="9" destOrd="0" presId="urn:microsoft.com/office/officeart/2008/layout/LinedList"/>
    <dgm:cxn modelId="{EE8A921B-0998-4292-99C8-B25EB3788B87}" type="presParOf" srcId="{4DB80E1C-A6B3-4C12-A525-CC549DBF4829}" destId="{58D824FF-3260-41A3-A20C-2937D29A698D}" srcOrd="0" destOrd="0" presId="urn:microsoft.com/office/officeart/2008/layout/LinedList"/>
    <dgm:cxn modelId="{7128EB7C-67F1-4819-84D2-A281CF39AFBE}" type="presParOf" srcId="{4DB80E1C-A6B3-4C12-A525-CC549DBF4829}" destId="{751EB736-71AF-4262-AE0D-00410A22F44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B7FBD2-7349-40A4-AECF-C63D2BC64E00}">
      <dsp:nvSpPr>
        <dsp:cNvPr id="0" name=""/>
        <dsp:cNvSpPr/>
      </dsp:nvSpPr>
      <dsp:spPr>
        <a:xfrm>
          <a:off x="778252" y="951820"/>
          <a:ext cx="1199812" cy="119981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1"/>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C75BAD-F828-40DC-BBF7-C963199144AA}">
      <dsp:nvSpPr>
        <dsp:cNvPr id="0" name=""/>
        <dsp:cNvSpPr/>
      </dsp:nvSpPr>
      <dsp:spPr>
        <a:xfrm>
          <a:off x="45033" y="2659492"/>
          <a:ext cx="2666250" cy="1676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da-DK" sz="1100" kern="1200" dirty="0"/>
            <a:t>Du er ejendomsmægler og skal forsøge at sælge to forskellige huse til en familie, der lægger stor vægt på bæredygtighed. Den </a:t>
          </a:r>
          <a:r>
            <a:rPr lang="da-DK" sz="1100" b="1" kern="1200" dirty="0"/>
            <a:t>ene bolig ligger ved kysten</a:t>
          </a:r>
          <a:r>
            <a:rPr lang="da-DK" sz="1100" kern="1200" dirty="0"/>
            <a:t>, mens den </a:t>
          </a:r>
          <a:r>
            <a:rPr lang="da-DK" sz="1100" b="1" kern="1200" dirty="0"/>
            <a:t>anden ligger inde i landet</a:t>
          </a:r>
          <a:r>
            <a:rPr lang="da-DK" sz="1100" kern="1200" dirty="0"/>
            <a:t>. Opgave er at kunne svare på familiens kritiske spørgsmål familien, så de kan finde ud af hvilket hus der bedst lever op til deres ønsker om en fremtidssikret, miljøvenlig og klimabevidst bolig.</a:t>
          </a:r>
          <a:endParaRPr lang="en-US" sz="1100" kern="1200" dirty="0"/>
        </a:p>
      </dsp:txBody>
      <dsp:txXfrm>
        <a:off x="45033" y="2659492"/>
        <a:ext cx="2666250" cy="1676953"/>
      </dsp:txXfrm>
    </dsp:sp>
    <dsp:sp modelId="{07B826C4-49CB-4185-BCF7-6EE4DF33C291}">
      <dsp:nvSpPr>
        <dsp:cNvPr id="0" name=""/>
        <dsp:cNvSpPr/>
      </dsp:nvSpPr>
      <dsp:spPr>
        <a:xfrm>
          <a:off x="3911096" y="951820"/>
          <a:ext cx="1199812" cy="1199812"/>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6BF6C67-09F1-46AF-92DB-7A08383A5603}">
      <dsp:nvSpPr>
        <dsp:cNvPr id="0" name=""/>
        <dsp:cNvSpPr/>
      </dsp:nvSpPr>
      <dsp:spPr>
        <a:xfrm>
          <a:off x="3177877" y="2659492"/>
          <a:ext cx="2666250" cy="16769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da-DK" sz="1100" b="1" kern="1200" dirty="0"/>
            <a:t>Opgave </a:t>
          </a:r>
          <a:r>
            <a:rPr lang="da-DK" sz="1100" kern="1200" dirty="0"/>
            <a:t>I skal efter tre undervisningsgange udarbejde en præsentation, hvor I sammenligner de to huse og argumenterer for deres fordele og ulemper ud fra jeres geografifaglige viden.  Her skal I være troværdige ejendomsmæglere og fremlægge jeres salgsmateriale for mig</a:t>
          </a:r>
          <a:endParaRPr lang="en-US" sz="1100" kern="1200" dirty="0"/>
        </a:p>
      </dsp:txBody>
      <dsp:txXfrm>
        <a:off x="3177877" y="2659492"/>
        <a:ext cx="2666250" cy="16769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F4B1D0-C1B9-4F78-A71D-AF984B0472A1}">
      <dsp:nvSpPr>
        <dsp:cNvPr id="0" name=""/>
        <dsp:cNvSpPr/>
      </dsp:nvSpPr>
      <dsp:spPr>
        <a:xfrm>
          <a:off x="0" y="1480"/>
          <a:ext cx="10890928" cy="75014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35E61E3-1F5B-4A26-8E06-6A79F35D6F27}">
      <dsp:nvSpPr>
        <dsp:cNvPr id="0" name=""/>
        <dsp:cNvSpPr/>
      </dsp:nvSpPr>
      <dsp:spPr>
        <a:xfrm>
          <a:off x="226919" y="170263"/>
          <a:ext cx="412581" cy="412581"/>
        </a:xfrm>
        <a:prstGeom prst="rect">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F6D9461-D039-4ED0-A0F7-F521FC2AA32E}">
      <dsp:nvSpPr>
        <dsp:cNvPr id="0" name=""/>
        <dsp:cNvSpPr/>
      </dsp:nvSpPr>
      <dsp:spPr>
        <a:xfrm>
          <a:off x="866420" y="1480"/>
          <a:ext cx="4900917"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977900">
            <a:lnSpc>
              <a:spcPct val="100000"/>
            </a:lnSpc>
            <a:spcBef>
              <a:spcPct val="0"/>
            </a:spcBef>
            <a:spcAft>
              <a:spcPct val="35000"/>
            </a:spcAft>
            <a:buNone/>
          </a:pPr>
          <a:r>
            <a:rPr lang="da-DK" sz="2200" b="1" kern="1200" dirty="0" err="1"/>
            <a:t>Vindueskiggeri</a:t>
          </a:r>
          <a:endParaRPr lang="en-US" sz="2200" kern="1200" dirty="0"/>
        </a:p>
      </dsp:txBody>
      <dsp:txXfrm>
        <a:off x="866420" y="1480"/>
        <a:ext cx="4900917" cy="750147"/>
      </dsp:txXfrm>
    </dsp:sp>
    <dsp:sp modelId="{25B82580-35C4-4716-9704-6832CD3756C1}">
      <dsp:nvSpPr>
        <dsp:cNvPr id="0" name=""/>
        <dsp:cNvSpPr/>
      </dsp:nvSpPr>
      <dsp:spPr>
        <a:xfrm>
          <a:off x="5767337" y="1480"/>
          <a:ext cx="5123590"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666750">
            <a:lnSpc>
              <a:spcPct val="100000"/>
            </a:lnSpc>
            <a:spcBef>
              <a:spcPct val="0"/>
            </a:spcBef>
            <a:spcAft>
              <a:spcPct val="35000"/>
            </a:spcAft>
            <a:buNone/>
          </a:pPr>
          <a:r>
            <a:rPr lang="da-DK" sz="1500" b="1" kern="1200" dirty="0"/>
            <a:t>Kend din nabo - Kommunernes livsstil og levevilkår </a:t>
          </a:r>
        </a:p>
        <a:p>
          <a:pPr marL="0" lvl="0" indent="0" algn="l" defTabSz="666750">
            <a:lnSpc>
              <a:spcPct val="100000"/>
            </a:lnSpc>
            <a:spcBef>
              <a:spcPct val="0"/>
            </a:spcBef>
            <a:spcAft>
              <a:spcPct val="35000"/>
            </a:spcAft>
            <a:buNone/>
          </a:pPr>
          <a:r>
            <a:rPr lang="da-DK" sz="1500" b="1" kern="1200" dirty="0"/>
            <a:t>Lysindfald.</a:t>
          </a:r>
        </a:p>
      </dsp:txBody>
      <dsp:txXfrm>
        <a:off x="5767337" y="1480"/>
        <a:ext cx="5123590" cy="750147"/>
      </dsp:txXfrm>
    </dsp:sp>
    <dsp:sp modelId="{E50700E8-B608-4F45-9FCC-6A9890F0DDC6}">
      <dsp:nvSpPr>
        <dsp:cNvPr id="0" name=""/>
        <dsp:cNvSpPr/>
      </dsp:nvSpPr>
      <dsp:spPr>
        <a:xfrm>
          <a:off x="0" y="939164"/>
          <a:ext cx="10890928" cy="75014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27DE70-41E7-4144-8594-529F05123DE9}">
      <dsp:nvSpPr>
        <dsp:cNvPr id="0" name=""/>
        <dsp:cNvSpPr/>
      </dsp:nvSpPr>
      <dsp:spPr>
        <a:xfrm>
          <a:off x="226919" y="1107947"/>
          <a:ext cx="412581" cy="41258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A91D4F-37B5-4252-A514-0232F6C516F8}">
      <dsp:nvSpPr>
        <dsp:cNvPr id="0" name=""/>
        <dsp:cNvSpPr/>
      </dsp:nvSpPr>
      <dsp:spPr>
        <a:xfrm>
          <a:off x="866420" y="939164"/>
          <a:ext cx="4900917"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977900">
            <a:lnSpc>
              <a:spcPct val="100000"/>
            </a:lnSpc>
            <a:spcBef>
              <a:spcPct val="0"/>
            </a:spcBef>
            <a:spcAft>
              <a:spcPct val="35000"/>
            </a:spcAft>
            <a:buNone/>
          </a:pPr>
          <a:r>
            <a:rPr lang="da-DK" sz="2200" b="1" kern="1200" dirty="0"/>
            <a:t>Solceller eller ej?</a:t>
          </a:r>
          <a:endParaRPr lang="en-US" sz="2200" kern="1200" dirty="0"/>
        </a:p>
      </dsp:txBody>
      <dsp:txXfrm>
        <a:off x="866420" y="939164"/>
        <a:ext cx="4900917" cy="750147"/>
      </dsp:txXfrm>
    </dsp:sp>
    <dsp:sp modelId="{38F3F779-9C06-498C-98FA-671768E5EBBD}">
      <dsp:nvSpPr>
        <dsp:cNvPr id="0" name=""/>
        <dsp:cNvSpPr/>
      </dsp:nvSpPr>
      <dsp:spPr>
        <a:xfrm>
          <a:off x="5767337" y="939164"/>
          <a:ext cx="5123590"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666750">
            <a:lnSpc>
              <a:spcPct val="100000"/>
            </a:lnSpc>
            <a:spcBef>
              <a:spcPct val="0"/>
            </a:spcBef>
            <a:spcAft>
              <a:spcPct val="35000"/>
            </a:spcAft>
            <a:buNone/>
          </a:pPr>
          <a:r>
            <a:rPr lang="da-DK" sz="1500" b="1" kern="1200" dirty="0"/>
            <a:t>Hvor meget energi kan solceller producere på adressen? </a:t>
          </a:r>
          <a:endParaRPr lang="en-US" sz="1500" kern="1200" dirty="0"/>
        </a:p>
        <a:p>
          <a:pPr marL="0" lvl="0" indent="0" algn="l" defTabSz="666750">
            <a:lnSpc>
              <a:spcPct val="100000"/>
            </a:lnSpc>
            <a:spcBef>
              <a:spcPct val="0"/>
            </a:spcBef>
            <a:spcAft>
              <a:spcPct val="35000"/>
            </a:spcAft>
            <a:buNone/>
          </a:pPr>
          <a:r>
            <a:rPr lang="da-DK" sz="1500" b="1" kern="1200" dirty="0"/>
            <a:t>Husets energimærke og energiforbrug? </a:t>
          </a:r>
          <a:endParaRPr lang="en-US" sz="1500" kern="1200" dirty="0"/>
        </a:p>
      </dsp:txBody>
      <dsp:txXfrm>
        <a:off x="5767337" y="939164"/>
        <a:ext cx="5123590" cy="750147"/>
      </dsp:txXfrm>
    </dsp:sp>
    <dsp:sp modelId="{A4224317-66BD-4AE5-B14E-6E7E8A72D98B}">
      <dsp:nvSpPr>
        <dsp:cNvPr id="0" name=""/>
        <dsp:cNvSpPr/>
      </dsp:nvSpPr>
      <dsp:spPr>
        <a:xfrm>
          <a:off x="0" y="1876848"/>
          <a:ext cx="10890928" cy="75014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00F086B-9F7A-44A1-A309-4720E425C2D9}">
      <dsp:nvSpPr>
        <dsp:cNvPr id="0" name=""/>
        <dsp:cNvSpPr/>
      </dsp:nvSpPr>
      <dsp:spPr>
        <a:xfrm>
          <a:off x="226919" y="2045631"/>
          <a:ext cx="412581" cy="412581"/>
        </a:xfrm>
        <a:prstGeom prst="rect">
          <a:avLst/>
        </a:prstGeom>
        <a:blipFill>
          <a:blip xmlns:r="http://schemas.openxmlformats.org/officeDocument/2006/relationships">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43C3C3C-BEB0-46ED-826B-445B1D611FCC}">
      <dsp:nvSpPr>
        <dsp:cNvPr id="0" name=""/>
        <dsp:cNvSpPr/>
      </dsp:nvSpPr>
      <dsp:spPr>
        <a:xfrm>
          <a:off x="866420" y="1876848"/>
          <a:ext cx="4900917"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977900">
            <a:lnSpc>
              <a:spcPct val="100000"/>
            </a:lnSpc>
            <a:spcBef>
              <a:spcPct val="0"/>
            </a:spcBef>
            <a:spcAft>
              <a:spcPct val="35000"/>
            </a:spcAft>
            <a:buNone/>
          </a:pPr>
          <a:r>
            <a:rPr lang="da-DK" sz="2200" b="1" kern="1200" dirty="0"/>
            <a:t>Fremtidens oversvømmelser - oppefra</a:t>
          </a:r>
          <a:endParaRPr lang="en-US" sz="2200" kern="1200" dirty="0"/>
        </a:p>
      </dsp:txBody>
      <dsp:txXfrm>
        <a:off x="866420" y="1876848"/>
        <a:ext cx="4900917" cy="750147"/>
      </dsp:txXfrm>
    </dsp:sp>
    <dsp:sp modelId="{3D4630CF-BD6A-412E-8234-D88FEB8767AC}">
      <dsp:nvSpPr>
        <dsp:cNvPr id="0" name=""/>
        <dsp:cNvSpPr/>
      </dsp:nvSpPr>
      <dsp:spPr>
        <a:xfrm>
          <a:off x="5767337" y="1876848"/>
          <a:ext cx="5123590"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666750">
            <a:lnSpc>
              <a:spcPct val="100000"/>
            </a:lnSpc>
            <a:spcBef>
              <a:spcPct val="0"/>
            </a:spcBef>
            <a:spcAft>
              <a:spcPct val="35000"/>
            </a:spcAft>
            <a:buNone/>
          </a:pPr>
          <a:r>
            <a:rPr lang="da-DK" sz="1500" b="1" kern="1200" dirty="0"/>
            <a:t>Havniveau stigninger – Hvorfor stiger havet? </a:t>
          </a:r>
          <a:endParaRPr lang="en-US" sz="1500" kern="1200" dirty="0"/>
        </a:p>
        <a:p>
          <a:pPr marL="0" lvl="0" indent="0" algn="l" defTabSz="666750">
            <a:lnSpc>
              <a:spcPct val="100000"/>
            </a:lnSpc>
            <a:spcBef>
              <a:spcPct val="0"/>
            </a:spcBef>
            <a:spcAft>
              <a:spcPct val="35000"/>
            </a:spcAft>
            <a:buNone/>
          </a:pPr>
          <a:r>
            <a:rPr lang="da-DK" sz="1500" b="1" kern="1200"/>
            <a:t>Skybrud – kommer der flere skybrud i fremtiden? </a:t>
          </a:r>
          <a:endParaRPr lang="en-US" sz="1500" kern="1200"/>
        </a:p>
      </dsp:txBody>
      <dsp:txXfrm>
        <a:off x="5767337" y="1876848"/>
        <a:ext cx="5123590" cy="750147"/>
      </dsp:txXfrm>
    </dsp:sp>
    <dsp:sp modelId="{2366A1AB-DD57-456D-A25C-75EFA0385827}">
      <dsp:nvSpPr>
        <dsp:cNvPr id="0" name=""/>
        <dsp:cNvSpPr/>
      </dsp:nvSpPr>
      <dsp:spPr>
        <a:xfrm>
          <a:off x="0" y="2814532"/>
          <a:ext cx="10890928" cy="75014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3A6F98C-4397-4F10-BDDF-84BECD95F03F}">
      <dsp:nvSpPr>
        <dsp:cNvPr id="0" name=""/>
        <dsp:cNvSpPr/>
      </dsp:nvSpPr>
      <dsp:spPr>
        <a:xfrm>
          <a:off x="226919" y="2983315"/>
          <a:ext cx="412581" cy="412581"/>
        </a:xfrm>
        <a:prstGeom prst="rect">
          <a:avLst/>
        </a:prstGeom>
        <a:blipFill>
          <a:blip xmlns:r="http://schemas.openxmlformats.org/officeDocument/2006/relationships">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AF9DBB-7387-4A36-BF87-B299E0DF83AC}">
      <dsp:nvSpPr>
        <dsp:cNvPr id="0" name=""/>
        <dsp:cNvSpPr/>
      </dsp:nvSpPr>
      <dsp:spPr>
        <a:xfrm>
          <a:off x="866420" y="2814532"/>
          <a:ext cx="4900917"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977900">
            <a:lnSpc>
              <a:spcPct val="100000"/>
            </a:lnSpc>
            <a:spcBef>
              <a:spcPct val="0"/>
            </a:spcBef>
            <a:spcAft>
              <a:spcPct val="35000"/>
            </a:spcAft>
            <a:buNone/>
          </a:pPr>
          <a:r>
            <a:rPr lang="da-DK" sz="2200" b="1" kern="1200" dirty="0"/>
            <a:t>Fremtidens oversvømmelser - nedefra </a:t>
          </a:r>
          <a:endParaRPr lang="en-US" sz="2200" kern="1200" dirty="0"/>
        </a:p>
      </dsp:txBody>
      <dsp:txXfrm>
        <a:off x="866420" y="2814532"/>
        <a:ext cx="4900917" cy="750147"/>
      </dsp:txXfrm>
    </dsp:sp>
    <dsp:sp modelId="{2AD00A07-403B-4D45-BE40-C2D6E2F5C870}">
      <dsp:nvSpPr>
        <dsp:cNvPr id="0" name=""/>
        <dsp:cNvSpPr/>
      </dsp:nvSpPr>
      <dsp:spPr>
        <a:xfrm>
          <a:off x="5767337" y="2814532"/>
          <a:ext cx="5123590" cy="750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9391" tIns="79391" rIns="79391" bIns="79391" numCol="1" spcCol="1270" anchor="ctr" anchorCtr="0">
          <a:noAutofit/>
        </a:bodyPr>
        <a:lstStyle/>
        <a:p>
          <a:pPr marL="0" lvl="0" indent="0" algn="l" defTabSz="666750">
            <a:lnSpc>
              <a:spcPct val="100000"/>
            </a:lnSpc>
            <a:spcBef>
              <a:spcPct val="0"/>
            </a:spcBef>
            <a:spcAft>
              <a:spcPct val="35000"/>
            </a:spcAft>
            <a:buNone/>
          </a:pPr>
          <a:r>
            <a:rPr lang="da-DK" sz="1500" b="1" kern="1200"/>
            <a:t>Grundvandsstigning </a:t>
          </a:r>
          <a:endParaRPr lang="en-US" sz="1500" kern="1200"/>
        </a:p>
        <a:p>
          <a:pPr marL="0" lvl="0" indent="0" algn="l" defTabSz="666750">
            <a:lnSpc>
              <a:spcPct val="100000"/>
            </a:lnSpc>
            <a:spcBef>
              <a:spcPct val="0"/>
            </a:spcBef>
            <a:spcAft>
              <a:spcPct val="35000"/>
            </a:spcAft>
            <a:buNone/>
          </a:pPr>
          <a:r>
            <a:rPr lang="da-DK" sz="1500" b="1" kern="1200"/>
            <a:t>Jordbundsforhold </a:t>
          </a:r>
          <a:endParaRPr lang="en-US" sz="1500" kern="1200"/>
        </a:p>
      </dsp:txBody>
      <dsp:txXfrm>
        <a:off x="5767337" y="2814532"/>
        <a:ext cx="5123590" cy="7501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69E03F-372A-43E4-A352-9F2F41651E26}">
      <dsp:nvSpPr>
        <dsp:cNvPr id="0" name=""/>
        <dsp:cNvSpPr/>
      </dsp:nvSpPr>
      <dsp:spPr>
        <a:xfrm>
          <a:off x="6540" y="642606"/>
          <a:ext cx="2044708" cy="2453649"/>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kern="1200"/>
            <a:t>Inddeling af grupper </a:t>
          </a:r>
          <a:endParaRPr lang="en-US" sz="1800" kern="1200"/>
        </a:p>
      </dsp:txBody>
      <dsp:txXfrm>
        <a:off x="6540" y="1624066"/>
        <a:ext cx="2044708" cy="1472189"/>
      </dsp:txXfrm>
    </dsp:sp>
    <dsp:sp modelId="{8D96F7FE-D127-4C80-BD07-926D4C6EF8B4}">
      <dsp:nvSpPr>
        <dsp:cNvPr id="0" name=""/>
        <dsp:cNvSpPr/>
      </dsp:nvSpPr>
      <dsp:spPr>
        <a:xfrm>
          <a:off x="6540"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01</a:t>
          </a:r>
        </a:p>
      </dsp:txBody>
      <dsp:txXfrm>
        <a:off x="6540" y="642606"/>
        <a:ext cx="2044708" cy="981459"/>
      </dsp:txXfrm>
    </dsp:sp>
    <dsp:sp modelId="{3B80C374-CC7D-4EA0-8A46-51C6E3E3A39B}">
      <dsp:nvSpPr>
        <dsp:cNvPr id="0" name=""/>
        <dsp:cNvSpPr/>
      </dsp:nvSpPr>
      <dsp:spPr>
        <a:xfrm>
          <a:off x="2214825" y="642606"/>
          <a:ext cx="2044708" cy="2453649"/>
        </a:xfrm>
        <a:prstGeom prst="rect">
          <a:avLst/>
        </a:prstGeom>
        <a:solidFill>
          <a:schemeClr val="accent2">
            <a:hueOff val="1768024"/>
            <a:satOff val="-6660"/>
            <a:lumOff val="5588"/>
            <a:alphaOff val="0"/>
          </a:schemeClr>
        </a:solidFill>
        <a:ln w="12700" cap="flat" cmpd="sng" algn="ctr">
          <a:solidFill>
            <a:schemeClr val="accent2">
              <a:hueOff val="1768024"/>
              <a:satOff val="-6660"/>
              <a:lumOff val="55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kern="1200" dirty="0"/>
            <a:t>Introduktion til dingeo.dk og først kig på boligerne.</a:t>
          </a:r>
          <a:endParaRPr lang="en-US" sz="1800" kern="1200" dirty="0"/>
        </a:p>
      </dsp:txBody>
      <dsp:txXfrm>
        <a:off x="2214825" y="1624066"/>
        <a:ext cx="2044708" cy="1472189"/>
      </dsp:txXfrm>
    </dsp:sp>
    <dsp:sp modelId="{2058A013-AFE8-41FD-9B40-C89DEC1BC234}">
      <dsp:nvSpPr>
        <dsp:cNvPr id="0" name=""/>
        <dsp:cNvSpPr/>
      </dsp:nvSpPr>
      <dsp:spPr>
        <a:xfrm>
          <a:off x="2214825"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02</a:t>
          </a:r>
        </a:p>
      </dsp:txBody>
      <dsp:txXfrm>
        <a:off x="2214825" y="642606"/>
        <a:ext cx="2044708" cy="981459"/>
      </dsp:txXfrm>
    </dsp:sp>
    <dsp:sp modelId="{7F3366BC-BFC4-47ED-B17F-97705B7DFA72}">
      <dsp:nvSpPr>
        <dsp:cNvPr id="0" name=""/>
        <dsp:cNvSpPr/>
      </dsp:nvSpPr>
      <dsp:spPr>
        <a:xfrm>
          <a:off x="4423110" y="642606"/>
          <a:ext cx="2044708" cy="2453649"/>
        </a:xfrm>
        <a:prstGeom prst="rect">
          <a:avLst/>
        </a:prstGeom>
        <a:solidFill>
          <a:schemeClr val="accent2">
            <a:hueOff val="3536049"/>
            <a:satOff val="-13319"/>
            <a:lumOff val="11176"/>
            <a:alphaOff val="0"/>
          </a:schemeClr>
        </a:solidFill>
        <a:ln w="12700" cap="flat" cmpd="sng" algn="ctr">
          <a:solidFill>
            <a:schemeClr val="accent2">
              <a:hueOff val="3536049"/>
              <a:satOff val="-13319"/>
              <a:lumOff val="111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b="1" kern="1200"/>
            <a:t>Teoriopsamling – Livsstil og levevilkår</a:t>
          </a:r>
          <a:endParaRPr lang="en-US" sz="1800" kern="1200"/>
        </a:p>
      </dsp:txBody>
      <dsp:txXfrm>
        <a:off x="4423110" y="1624066"/>
        <a:ext cx="2044708" cy="1472189"/>
      </dsp:txXfrm>
    </dsp:sp>
    <dsp:sp modelId="{FDA92C6B-8DFE-4678-B802-83EBF3FD14DD}">
      <dsp:nvSpPr>
        <dsp:cNvPr id="0" name=""/>
        <dsp:cNvSpPr/>
      </dsp:nvSpPr>
      <dsp:spPr>
        <a:xfrm>
          <a:off x="4423110"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03</a:t>
          </a:r>
        </a:p>
      </dsp:txBody>
      <dsp:txXfrm>
        <a:off x="4423110" y="642606"/>
        <a:ext cx="2044708" cy="981459"/>
      </dsp:txXfrm>
    </dsp:sp>
    <dsp:sp modelId="{D3804969-A3FF-4594-B5AA-927F05ECC1F6}">
      <dsp:nvSpPr>
        <dsp:cNvPr id="0" name=""/>
        <dsp:cNvSpPr/>
      </dsp:nvSpPr>
      <dsp:spPr>
        <a:xfrm>
          <a:off x="6631395" y="642606"/>
          <a:ext cx="2044708" cy="2453649"/>
        </a:xfrm>
        <a:prstGeom prst="rect">
          <a:avLst/>
        </a:prstGeom>
        <a:solidFill>
          <a:schemeClr val="accent2">
            <a:hueOff val="5304073"/>
            <a:satOff val="-19979"/>
            <a:lumOff val="16765"/>
            <a:alphaOff val="0"/>
          </a:schemeClr>
        </a:solidFill>
        <a:ln w="12700" cap="flat" cmpd="sng" algn="ctr">
          <a:solidFill>
            <a:schemeClr val="accent2">
              <a:hueOff val="5304073"/>
              <a:satOff val="-19979"/>
              <a:lumOff val="16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b="1" kern="1200"/>
            <a:t>Øvelse kend din nabo </a:t>
          </a:r>
          <a:endParaRPr lang="en-US" sz="1800" kern="1200"/>
        </a:p>
      </dsp:txBody>
      <dsp:txXfrm>
        <a:off x="6631395" y="1624066"/>
        <a:ext cx="2044708" cy="1472189"/>
      </dsp:txXfrm>
    </dsp:sp>
    <dsp:sp modelId="{F214DE32-8966-4A6D-8045-F9D85BDE0DB8}">
      <dsp:nvSpPr>
        <dsp:cNvPr id="0" name=""/>
        <dsp:cNvSpPr/>
      </dsp:nvSpPr>
      <dsp:spPr>
        <a:xfrm>
          <a:off x="6631395"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04</a:t>
          </a:r>
        </a:p>
      </dsp:txBody>
      <dsp:txXfrm>
        <a:off x="6631395" y="642606"/>
        <a:ext cx="2044708" cy="981459"/>
      </dsp:txXfrm>
    </dsp:sp>
    <dsp:sp modelId="{31FA84E7-4B1E-44AD-8961-747C96EC8F7E}">
      <dsp:nvSpPr>
        <dsp:cNvPr id="0" name=""/>
        <dsp:cNvSpPr/>
      </dsp:nvSpPr>
      <dsp:spPr>
        <a:xfrm>
          <a:off x="8839679" y="642606"/>
          <a:ext cx="2044708" cy="2453649"/>
        </a:xfrm>
        <a:prstGeom prst="rect">
          <a:avLst/>
        </a:prstGeom>
        <a:solidFill>
          <a:schemeClr val="accent2">
            <a:hueOff val="7072097"/>
            <a:satOff val="-26638"/>
            <a:lumOff val="22353"/>
            <a:alphaOff val="0"/>
          </a:schemeClr>
        </a:solidFill>
        <a:ln w="12700" cap="flat" cmpd="sng" algn="ctr">
          <a:solidFill>
            <a:schemeClr val="accent2">
              <a:hueOff val="7072097"/>
              <a:satOff val="-26638"/>
              <a:lumOff val="2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b="1" kern="1200"/>
            <a:t>Opsamling på øvelsen </a:t>
          </a:r>
          <a:endParaRPr lang="en-US" sz="1800" kern="1200"/>
        </a:p>
        <a:p>
          <a:pPr marL="114300" lvl="1" indent="-114300" algn="l" defTabSz="622300">
            <a:lnSpc>
              <a:spcPct val="90000"/>
            </a:lnSpc>
            <a:spcBef>
              <a:spcPct val="0"/>
            </a:spcBef>
            <a:spcAft>
              <a:spcPct val="15000"/>
            </a:spcAft>
            <a:buChar char="•"/>
          </a:pPr>
          <a:r>
            <a:rPr lang="da-DK" sz="1400" kern="1200"/>
            <a:t>Livsstil, levevilkår og KRAM-Faktorer. </a:t>
          </a:r>
          <a:endParaRPr lang="en-US" sz="1400" kern="1200"/>
        </a:p>
      </dsp:txBody>
      <dsp:txXfrm>
        <a:off x="8839679" y="1624066"/>
        <a:ext cx="2044708" cy="1472189"/>
      </dsp:txXfrm>
    </dsp:sp>
    <dsp:sp modelId="{9C17BB63-3988-47C5-9510-B992E7331DFD}">
      <dsp:nvSpPr>
        <dsp:cNvPr id="0" name=""/>
        <dsp:cNvSpPr/>
      </dsp:nvSpPr>
      <dsp:spPr>
        <a:xfrm>
          <a:off x="8839679"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05</a:t>
          </a:r>
        </a:p>
      </dsp:txBody>
      <dsp:txXfrm>
        <a:off x="8839679" y="642606"/>
        <a:ext cx="2044708" cy="98145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2BD6A8-029A-4484-A677-FA5617CD34F6}">
      <dsp:nvSpPr>
        <dsp:cNvPr id="0" name=""/>
        <dsp:cNvSpPr/>
      </dsp:nvSpPr>
      <dsp:spPr>
        <a:xfrm>
          <a:off x="0" y="30590"/>
          <a:ext cx="7216416" cy="954719"/>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da-DK" sz="2400" kern="1200" dirty="0"/>
            <a:t>Teoriopsamling om solhøjde, strålingsintensitet og solceller</a:t>
          </a:r>
          <a:endParaRPr lang="en-US" sz="2400" kern="1200" dirty="0"/>
        </a:p>
      </dsp:txBody>
      <dsp:txXfrm>
        <a:off x="46606" y="77196"/>
        <a:ext cx="7123204" cy="861507"/>
      </dsp:txXfrm>
    </dsp:sp>
    <dsp:sp modelId="{6AF6DECB-4053-4005-BC8B-6974B39EE921}">
      <dsp:nvSpPr>
        <dsp:cNvPr id="0" name=""/>
        <dsp:cNvSpPr/>
      </dsp:nvSpPr>
      <dsp:spPr>
        <a:xfrm>
          <a:off x="0" y="1054430"/>
          <a:ext cx="7216416" cy="954719"/>
        </a:xfrm>
        <a:prstGeom prst="roundRect">
          <a:avLst/>
        </a:prstGeom>
        <a:solidFill>
          <a:schemeClr val="accent2">
            <a:hueOff val="1768024"/>
            <a:satOff val="-6660"/>
            <a:lumOff val="5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da-DK" sz="2400" kern="1200" dirty="0"/>
            <a:t>Journal </a:t>
          </a:r>
          <a:r>
            <a:rPr lang="da-DK" sz="2400" i="1" kern="1200" dirty="0"/>
            <a:t>”Strålingsintensitet og Energibehov (kan solceller dække mit energibehov)?”</a:t>
          </a:r>
          <a:endParaRPr lang="en-US" sz="2400" kern="1200" dirty="0"/>
        </a:p>
      </dsp:txBody>
      <dsp:txXfrm>
        <a:off x="46606" y="1101036"/>
        <a:ext cx="7123204" cy="861507"/>
      </dsp:txXfrm>
    </dsp:sp>
    <dsp:sp modelId="{606C0F6A-0098-4914-A660-5963FA705E4F}">
      <dsp:nvSpPr>
        <dsp:cNvPr id="0" name=""/>
        <dsp:cNvSpPr/>
      </dsp:nvSpPr>
      <dsp:spPr>
        <a:xfrm>
          <a:off x="0" y="2078270"/>
          <a:ext cx="7216416" cy="954719"/>
        </a:xfrm>
        <a:prstGeom prst="roundRect">
          <a:avLst/>
        </a:prstGeom>
        <a:solidFill>
          <a:schemeClr val="accent2">
            <a:hueOff val="3536049"/>
            <a:satOff val="-13319"/>
            <a:lumOff val="1117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da-DK" sz="2400" kern="1200" dirty="0"/>
            <a:t>Pause</a:t>
          </a:r>
          <a:endParaRPr lang="en-US" sz="2400" kern="1200" dirty="0"/>
        </a:p>
      </dsp:txBody>
      <dsp:txXfrm>
        <a:off x="46606" y="2124876"/>
        <a:ext cx="7123204" cy="861507"/>
      </dsp:txXfrm>
    </dsp:sp>
    <dsp:sp modelId="{1293D256-CE44-4133-94E1-D7D6EC0DAA64}">
      <dsp:nvSpPr>
        <dsp:cNvPr id="0" name=""/>
        <dsp:cNvSpPr/>
      </dsp:nvSpPr>
      <dsp:spPr>
        <a:xfrm>
          <a:off x="0" y="3102110"/>
          <a:ext cx="7216416" cy="954719"/>
        </a:xfrm>
        <a:prstGeom prst="roundRect">
          <a:avLst/>
        </a:prstGeom>
        <a:solidFill>
          <a:schemeClr val="accent2">
            <a:hueOff val="5304073"/>
            <a:satOff val="-19979"/>
            <a:lumOff val="16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da-DK" sz="2400" kern="1200" dirty="0"/>
            <a:t>Journal ”</a:t>
          </a:r>
          <a:r>
            <a:rPr lang="da-DK" sz="2400" i="1" kern="1200" dirty="0"/>
            <a:t>Sol i haven? Og Solceller på taget?” </a:t>
          </a:r>
          <a:endParaRPr lang="en-US" sz="2400" kern="1200" dirty="0"/>
        </a:p>
      </dsp:txBody>
      <dsp:txXfrm>
        <a:off x="46606" y="3148716"/>
        <a:ext cx="7123204" cy="861507"/>
      </dsp:txXfrm>
    </dsp:sp>
    <dsp:sp modelId="{54B89FA2-A909-4D68-B795-8F0B20896213}">
      <dsp:nvSpPr>
        <dsp:cNvPr id="0" name=""/>
        <dsp:cNvSpPr/>
      </dsp:nvSpPr>
      <dsp:spPr>
        <a:xfrm>
          <a:off x="0" y="4125950"/>
          <a:ext cx="7216416" cy="954719"/>
        </a:xfrm>
        <a:prstGeom prst="roundRect">
          <a:avLst/>
        </a:prstGeom>
        <a:solidFill>
          <a:schemeClr val="accent2">
            <a:hueOff val="7072097"/>
            <a:satOff val="-26638"/>
            <a:lumOff val="2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da-DK" sz="2400" kern="1200" dirty="0"/>
            <a:t>Afslutning. Opsamling</a:t>
          </a:r>
          <a:endParaRPr lang="en-US" sz="2400" kern="1200" dirty="0"/>
        </a:p>
      </dsp:txBody>
      <dsp:txXfrm>
        <a:off x="46606" y="4172556"/>
        <a:ext cx="7123204" cy="86150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69E03F-372A-43E4-A352-9F2F41651E26}">
      <dsp:nvSpPr>
        <dsp:cNvPr id="0" name=""/>
        <dsp:cNvSpPr/>
      </dsp:nvSpPr>
      <dsp:spPr>
        <a:xfrm>
          <a:off x="6540" y="642606"/>
          <a:ext cx="2044708" cy="2453649"/>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kern="1200" dirty="0"/>
            <a:t>Opsamling af øvelsen ”Kend din nabo”</a:t>
          </a:r>
          <a:endParaRPr lang="en-US" sz="1800" kern="1200" dirty="0"/>
        </a:p>
      </dsp:txBody>
      <dsp:txXfrm>
        <a:off x="6540" y="1624066"/>
        <a:ext cx="2044708" cy="1472189"/>
      </dsp:txXfrm>
    </dsp:sp>
    <dsp:sp modelId="{8D96F7FE-D127-4C80-BD07-926D4C6EF8B4}">
      <dsp:nvSpPr>
        <dsp:cNvPr id="0" name=""/>
        <dsp:cNvSpPr/>
      </dsp:nvSpPr>
      <dsp:spPr>
        <a:xfrm>
          <a:off x="6540"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01</a:t>
          </a:r>
        </a:p>
      </dsp:txBody>
      <dsp:txXfrm>
        <a:off x="6540" y="642606"/>
        <a:ext cx="2044708" cy="981459"/>
      </dsp:txXfrm>
    </dsp:sp>
    <dsp:sp modelId="{3B80C374-CC7D-4EA0-8A46-51C6E3E3A39B}">
      <dsp:nvSpPr>
        <dsp:cNvPr id="0" name=""/>
        <dsp:cNvSpPr/>
      </dsp:nvSpPr>
      <dsp:spPr>
        <a:xfrm>
          <a:off x="2214825" y="642606"/>
          <a:ext cx="2044708" cy="2453649"/>
        </a:xfrm>
        <a:prstGeom prst="rect">
          <a:avLst/>
        </a:prstGeom>
        <a:solidFill>
          <a:schemeClr val="accent2">
            <a:hueOff val="1768024"/>
            <a:satOff val="-6660"/>
            <a:lumOff val="5588"/>
            <a:alphaOff val="0"/>
          </a:schemeClr>
        </a:solidFill>
        <a:ln w="12700" cap="flat" cmpd="sng" algn="ctr">
          <a:solidFill>
            <a:schemeClr val="accent2">
              <a:hueOff val="1768024"/>
              <a:satOff val="-6660"/>
              <a:lumOff val="55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kern="1200" dirty="0"/>
            <a:t>Teoriopsamling om Vandets kredsløb .</a:t>
          </a:r>
          <a:endParaRPr lang="en-US" sz="1800" kern="1200" dirty="0"/>
        </a:p>
      </dsp:txBody>
      <dsp:txXfrm>
        <a:off x="2214825" y="1624066"/>
        <a:ext cx="2044708" cy="1472189"/>
      </dsp:txXfrm>
    </dsp:sp>
    <dsp:sp modelId="{2058A013-AFE8-41FD-9B40-C89DEC1BC234}">
      <dsp:nvSpPr>
        <dsp:cNvPr id="0" name=""/>
        <dsp:cNvSpPr/>
      </dsp:nvSpPr>
      <dsp:spPr>
        <a:xfrm>
          <a:off x="2214825"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02</a:t>
          </a:r>
        </a:p>
      </dsp:txBody>
      <dsp:txXfrm>
        <a:off x="2214825" y="642606"/>
        <a:ext cx="2044708" cy="981459"/>
      </dsp:txXfrm>
    </dsp:sp>
    <dsp:sp modelId="{7F3366BC-BFC4-47ED-B17F-97705B7DFA72}">
      <dsp:nvSpPr>
        <dsp:cNvPr id="0" name=""/>
        <dsp:cNvSpPr/>
      </dsp:nvSpPr>
      <dsp:spPr>
        <a:xfrm>
          <a:off x="4433558" y="653746"/>
          <a:ext cx="2044708" cy="2453649"/>
        </a:xfrm>
        <a:prstGeom prst="rect">
          <a:avLst/>
        </a:prstGeom>
        <a:solidFill>
          <a:schemeClr val="accent2">
            <a:hueOff val="3536049"/>
            <a:satOff val="-13319"/>
            <a:lumOff val="11176"/>
            <a:alphaOff val="0"/>
          </a:schemeClr>
        </a:solidFill>
        <a:ln w="12700" cap="flat" cmpd="sng" algn="ctr">
          <a:solidFill>
            <a:schemeClr val="accent2">
              <a:hueOff val="3536049"/>
              <a:satOff val="-13319"/>
              <a:lumOff val="111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kern="1200" noProof="0" dirty="0"/>
            <a:t>Øvelse om oversvømmelse </a:t>
          </a:r>
        </a:p>
      </dsp:txBody>
      <dsp:txXfrm>
        <a:off x="4433558" y="1635206"/>
        <a:ext cx="2044708" cy="1472189"/>
      </dsp:txXfrm>
    </dsp:sp>
    <dsp:sp modelId="{FDA92C6B-8DFE-4678-B802-83EBF3FD14DD}">
      <dsp:nvSpPr>
        <dsp:cNvPr id="0" name=""/>
        <dsp:cNvSpPr/>
      </dsp:nvSpPr>
      <dsp:spPr>
        <a:xfrm>
          <a:off x="4423110"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03</a:t>
          </a:r>
        </a:p>
      </dsp:txBody>
      <dsp:txXfrm>
        <a:off x="4423110" y="642606"/>
        <a:ext cx="2044708" cy="981459"/>
      </dsp:txXfrm>
    </dsp:sp>
    <dsp:sp modelId="{D3804969-A3FF-4594-B5AA-927F05ECC1F6}">
      <dsp:nvSpPr>
        <dsp:cNvPr id="0" name=""/>
        <dsp:cNvSpPr/>
      </dsp:nvSpPr>
      <dsp:spPr>
        <a:xfrm>
          <a:off x="6631395" y="642606"/>
          <a:ext cx="2044708" cy="2453649"/>
        </a:xfrm>
        <a:prstGeom prst="rect">
          <a:avLst/>
        </a:prstGeom>
        <a:solidFill>
          <a:schemeClr val="accent2">
            <a:hueOff val="5304073"/>
            <a:satOff val="-19979"/>
            <a:lumOff val="16765"/>
            <a:alphaOff val="0"/>
          </a:schemeClr>
        </a:solidFill>
        <a:ln w="12700" cap="flat" cmpd="sng" algn="ctr">
          <a:solidFill>
            <a:schemeClr val="accent2">
              <a:hueOff val="5304073"/>
              <a:satOff val="-19979"/>
              <a:lumOff val="16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kern="1200" noProof="0" dirty="0"/>
            <a:t>Repetition af forsøg </a:t>
          </a:r>
        </a:p>
      </dsp:txBody>
      <dsp:txXfrm>
        <a:off x="6631395" y="1624066"/>
        <a:ext cx="2044708" cy="1472189"/>
      </dsp:txXfrm>
    </dsp:sp>
    <dsp:sp modelId="{F214DE32-8966-4A6D-8045-F9D85BDE0DB8}">
      <dsp:nvSpPr>
        <dsp:cNvPr id="0" name=""/>
        <dsp:cNvSpPr/>
      </dsp:nvSpPr>
      <dsp:spPr>
        <a:xfrm>
          <a:off x="6631395"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04</a:t>
          </a:r>
        </a:p>
      </dsp:txBody>
      <dsp:txXfrm>
        <a:off x="6631395" y="642606"/>
        <a:ext cx="2044708" cy="981459"/>
      </dsp:txXfrm>
    </dsp:sp>
    <dsp:sp modelId="{31FA84E7-4B1E-44AD-8961-747C96EC8F7E}">
      <dsp:nvSpPr>
        <dsp:cNvPr id="0" name=""/>
        <dsp:cNvSpPr/>
      </dsp:nvSpPr>
      <dsp:spPr>
        <a:xfrm>
          <a:off x="8839679" y="642606"/>
          <a:ext cx="2044708" cy="2453649"/>
        </a:xfrm>
        <a:prstGeom prst="rect">
          <a:avLst/>
        </a:prstGeom>
        <a:solidFill>
          <a:schemeClr val="accent2">
            <a:hueOff val="7072097"/>
            <a:satOff val="-26638"/>
            <a:lumOff val="22353"/>
            <a:alphaOff val="0"/>
          </a:schemeClr>
        </a:solidFill>
        <a:ln w="12700" cap="flat" cmpd="sng" algn="ctr">
          <a:solidFill>
            <a:schemeClr val="accent2">
              <a:hueOff val="7072097"/>
              <a:satOff val="-26638"/>
              <a:lumOff val="2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1972" tIns="0" rIns="201972" bIns="330200" numCol="1" spcCol="1270" anchor="t" anchorCtr="0">
          <a:noAutofit/>
        </a:bodyPr>
        <a:lstStyle/>
        <a:p>
          <a:pPr marL="0" lvl="0" indent="0" algn="l" defTabSz="800100">
            <a:lnSpc>
              <a:spcPct val="90000"/>
            </a:lnSpc>
            <a:spcBef>
              <a:spcPct val="0"/>
            </a:spcBef>
            <a:spcAft>
              <a:spcPct val="35000"/>
            </a:spcAft>
            <a:buNone/>
          </a:pPr>
          <a:r>
            <a:rPr lang="da-DK" sz="1800" b="1" kern="1200" dirty="0"/>
            <a:t>Opsamling </a:t>
          </a:r>
          <a:r>
            <a:rPr lang="da-DK" sz="1800" kern="1200" dirty="0"/>
            <a:t>- Hvorfor sker der flere skybrud? </a:t>
          </a:r>
          <a:endParaRPr lang="en-US" sz="1800" kern="1200" dirty="0"/>
        </a:p>
      </dsp:txBody>
      <dsp:txXfrm>
        <a:off x="8839679" y="1624066"/>
        <a:ext cx="2044708" cy="1472189"/>
      </dsp:txXfrm>
    </dsp:sp>
    <dsp:sp modelId="{9C17BB63-3988-47C5-9510-B992E7331DFD}">
      <dsp:nvSpPr>
        <dsp:cNvPr id="0" name=""/>
        <dsp:cNvSpPr/>
      </dsp:nvSpPr>
      <dsp:spPr>
        <a:xfrm>
          <a:off x="8839679" y="642606"/>
          <a:ext cx="2044708" cy="981459"/>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201972" tIns="165100" rIns="201972" bIns="165100" numCol="1" spcCol="1270" anchor="ctr" anchorCtr="0">
          <a:noAutofit/>
        </a:bodyPr>
        <a:lstStyle/>
        <a:p>
          <a:pPr marL="0" lvl="0" indent="0" algn="l" defTabSz="2089150">
            <a:lnSpc>
              <a:spcPct val="90000"/>
            </a:lnSpc>
            <a:spcBef>
              <a:spcPct val="0"/>
            </a:spcBef>
            <a:spcAft>
              <a:spcPct val="35000"/>
            </a:spcAft>
            <a:buNone/>
          </a:pPr>
          <a:r>
            <a:rPr lang="en-US" sz="4700" kern="1200"/>
            <a:t>05</a:t>
          </a:r>
        </a:p>
      </dsp:txBody>
      <dsp:txXfrm>
        <a:off x="8839679" y="642606"/>
        <a:ext cx="2044708" cy="98145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5CB680-977D-4091-B2E6-E6AE1183A789}">
      <dsp:nvSpPr>
        <dsp:cNvPr id="0" name=""/>
        <dsp:cNvSpPr/>
      </dsp:nvSpPr>
      <dsp:spPr>
        <a:xfrm>
          <a:off x="0" y="623"/>
          <a:ext cx="7216416"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62E79D5-5231-40F3-AEDA-0988F0888149}">
      <dsp:nvSpPr>
        <dsp:cNvPr id="0" name=""/>
        <dsp:cNvSpPr/>
      </dsp:nvSpPr>
      <dsp:spPr>
        <a:xfrm>
          <a:off x="0" y="623"/>
          <a:ext cx="7216416" cy="10220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da-DK" sz="2900" kern="1200" dirty="0"/>
            <a:t>Teoriopsamling om grundvand og permeabilitet</a:t>
          </a:r>
          <a:endParaRPr lang="en-US" sz="2900" kern="1200" dirty="0"/>
        </a:p>
      </dsp:txBody>
      <dsp:txXfrm>
        <a:off x="0" y="623"/>
        <a:ext cx="7216416" cy="1022002"/>
      </dsp:txXfrm>
    </dsp:sp>
    <dsp:sp modelId="{8D19E3A1-8488-4B17-907E-BB4D2A25136E}">
      <dsp:nvSpPr>
        <dsp:cNvPr id="0" name=""/>
        <dsp:cNvSpPr/>
      </dsp:nvSpPr>
      <dsp:spPr>
        <a:xfrm>
          <a:off x="0" y="1022626"/>
          <a:ext cx="7216416" cy="0"/>
        </a:xfrm>
        <a:prstGeom prst="line">
          <a:avLst/>
        </a:prstGeom>
        <a:solidFill>
          <a:schemeClr val="accent2">
            <a:hueOff val="1768024"/>
            <a:satOff val="-6660"/>
            <a:lumOff val="5588"/>
            <a:alphaOff val="0"/>
          </a:schemeClr>
        </a:solidFill>
        <a:ln w="12700" cap="flat" cmpd="sng" algn="ctr">
          <a:solidFill>
            <a:schemeClr val="accent2">
              <a:hueOff val="1768024"/>
              <a:satOff val="-6660"/>
              <a:lumOff val="558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DDE44D-83DF-4F01-9196-06B1BE2B0568}">
      <dsp:nvSpPr>
        <dsp:cNvPr id="0" name=""/>
        <dsp:cNvSpPr/>
      </dsp:nvSpPr>
      <dsp:spPr>
        <a:xfrm>
          <a:off x="0" y="1022626"/>
          <a:ext cx="7216416" cy="10220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da-DK" sz="2900" kern="1200" dirty="0"/>
            <a:t>Journal: Opsamling på boligerne inkl. grundvand </a:t>
          </a:r>
          <a:endParaRPr lang="en-US" sz="2900" kern="1200" dirty="0"/>
        </a:p>
      </dsp:txBody>
      <dsp:txXfrm>
        <a:off x="0" y="1022626"/>
        <a:ext cx="7216416" cy="1022002"/>
      </dsp:txXfrm>
    </dsp:sp>
    <dsp:sp modelId="{1912EC46-CF6D-4E8F-AB9C-9FE90032CDB2}">
      <dsp:nvSpPr>
        <dsp:cNvPr id="0" name=""/>
        <dsp:cNvSpPr/>
      </dsp:nvSpPr>
      <dsp:spPr>
        <a:xfrm>
          <a:off x="0" y="2044628"/>
          <a:ext cx="7216416" cy="0"/>
        </a:xfrm>
        <a:prstGeom prst="line">
          <a:avLst/>
        </a:prstGeom>
        <a:solidFill>
          <a:schemeClr val="accent2">
            <a:hueOff val="3536049"/>
            <a:satOff val="-13319"/>
            <a:lumOff val="11176"/>
            <a:alphaOff val="0"/>
          </a:schemeClr>
        </a:solidFill>
        <a:ln w="12700" cap="flat" cmpd="sng" algn="ctr">
          <a:solidFill>
            <a:schemeClr val="accent2">
              <a:hueOff val="3536049"/>
              <a:satOff val="-13319"/>
              <a:lumOff val="11176"/>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093CC27-5449-4D97-B4AF-A382E8DAE2F4}">
      <dsp:nvSpPr>
        <dsp:cNvPr id="0" name=""/>
        <dsp:cNvSpPr/>
      </dsp:nvSpPr>
      <dsp:spPr>
        <a:xfrm>
          <a:off x="0" y="2044628"/>
          <a:ext cx="7216416" cy="10220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da-DK" sz="2900" kern="1200" dirty="0"/>
            <a:t>Pause</a:t>
          </a:r>
          <a:endParaRPr lang="en-US" sz="2900" kern="1200" dirty="0"/>
        </a:p>
      </dsp:txBody>
      <dsp:txXfrm>
        <a:off x="0" y="2044628"/>
        <a:ext cx="7216416" cy="1022002"/>
      </dsp:txXfrm>
    </dsp:sp>
    <dsp:sp modelId="{081F0470-2013-4E3F-9131-F756CEE9FBD8}">
      <dsp:nvSpPr>
        <dsp:cNvPr id="0" name=""/>
        <dsp:cNvSpPr/>
      </dsp:nvSpPr>
      <dsp:spPr>
        <a:xfrm>
          <a:off x="0" y="3066631"/>
          <a:ext cx="7216416" cy="0"/>
        </a:xfrm>
        <a:prstGeom prst="line">
          <a:avLst/>
        </a:prstGeom>
        <a:solidFill>
          <a:schemeClr val="accent2">
            <a:hueOff val="5304073"/>
            <a:satOff val="-19979"/>
            <a:lumOff val="16765"/>
            <a:alphaOff val="0"/>
          </a:schemeClr>
        </a:solidFill>
        <a:ln w="12700" cap="flat" cmpd="sng" algn="ctr">
          <a:solidFill>
            <a:schemeClr val="accent2">
              <a:hueOff val="5304073"/>
              <a:satOff val="-19979"/>
              <a:lumOff val="16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449A8D-B159-4E6C-B66C-433D650D608C}">
      <dsp:nvSpPr>
        <dsp:cNvPr id="0" name=""/>
        <dsp:cNvSpPr/>
      </dsp:nvSpPr>
      <dsp:spPr>
        <a:xfrm>
          <a:off x="0" y="3066631"/>
          <a:ext cx="7216416" cy="10220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da-DK" sz="2900" kern="1200" dirty="0"/>
            <a:t>Journal: Opsamling på boligerne (fortsat) </a:t>
          </a:r>
          <a:endParaRPr lang="en-US" sz="2900" kern="1200" dirty="0"/>
        </a:p>
      </dsp:txBody>
      <dsp:txXfrm>
        <a:off x="0" y="3066631"/>
        <a:ext cx="7216416" cy="1022002"/>
      </dsp:txXfrm>
    </dsp:sp>
    <dsp:sp modelId="{8FBB721E-D93E-471F-A964-6DF0CDCC001B}">
      <dsp:nvSpPr>
        <dsp:cNvPr id="0" name=""/>
        <dsp:cNvSpPr/>
      </dsp:nvSpPr>
      <dsp:spPr>
        <a:xfrm>
          <a:off x="0" y="4088633"/>
          <a:ext cx="7216416" cy="0"/>
        </a:xfrm>
        <a:prstGeom prst="line">
          <a:avLst/>
        </a:prstGeom>
        <a:solidFill>
          <a:schemeClr val="accent2">
            <a:hueOff val="7072097"/>
            <a:satOff val="-26638"/>
            <a:lumOff val="22353"/>
            <a:alphaOff val="0"/>
          </a:schemeClr>
        </a:solidFill>
        <a:ln w="12700" cap="flat" cmpd="sng" algn="ctr">
          <a:solidFill>
            <a:schemeClr val="accent2">
              <a:hueOff val="7072097"/>
              <a:satOff val="-26638"/>
              <a:lumOff val="223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D824FF-3260-41A3-A20C-2937D29A698D}">
      <dsp:nvSpPr>
        <dsp:cNvPr id="0" name=""/>
        <dsp:cNvSpPr/>
      </dsp:nvSpPr>
      <dsp:spPr>
        <a:xfrm>
          <a:off x="0" y="4088633"/>
          <a:ext cx="7216416" cy="10220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0490" tIns="110490" rIns="110490" bIns="110490" numCol="1" spcCol="1270" anchor="t" anchorCtr="0">
          <a:noAutofit/>
        </a:bodyPr>
        <a:lstStyle/>
        <a:p>
          <a:pPr marL="0" lvl="0" indent="0" algn="l" defTabSz="1289050">
            <a:lnSpc>
              <a:spcPct val="90000"/>
            </a:lnSpc>
            <a:spcBef>
              <a:spcPct val="0"/>
            </a:spcBef>
            <a:spcAft>
              <a:spcPct val="35000"/>
            </a:spcAft>
            <a:buNone/>
          </a:pPr>
          <a:r>
            <a:rPr lang="da-DK" sz="2900" kern="1200" dirty="0"/>
            <a:t>Afslutning. Opgaver afleveres på Lectio (2 elevtime)</a:t>
          </a:r>
          <a:endParaRPr lang="en-US" sz="2900" kern="1200" dirty="0"/>
        </a:p>
      </dsp:txBody>
      <dsp:txXfrm>
        <a:off x="0" y="4088633"/>
        <a:ext cx="7216416" cy="1022002"/>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3.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16/7/layout/LinearBlockProcessNumbered">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01</a:t>
              </a:r>
            </a:p>
          </dgm:t>
        </dgm:pt>
        <dgm:pt modelId="201" type="sibTrans" cxnId="5">
          <dgm:prSet phldrT="2"/>
          <dgm:t>
            <a:bodyPr/>
            <a:lstStyle/>
            <a:p>
              <a:r>
                <a:t>02</a:t>
              </a:r>
            </a:p>
          </dgm:t>
        </dgm:pt>
        <dgm:pt modelId="301" type="sibTrans" cxnId="6">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ax="1920" units="cm"/>
          <inkml:channel name="Y" type="integer" max="1080" units="cm"/>
          <inkml:channel name="T" type="integer" max="2.14748E9" units="dev"/>
        </inkml:traceFormat>
        <inkml:channelProperties>
          <inkml:channelProperty channel="X" name="resolution" value="40.25157" units="1/cm"/>
          <inkml:channelProperty channel="Y" name="resolution" value="40.29851" units="1/cm"/>
          <inkml:channelProperty channel="T" name="resolution" value="1" units="1/dev"/>
        </inkml:channelProperties>
      </inkml:inkSource>
      <inkml:timestamp xml:id="ts0" timeString="2020-09-01T08:34:59.649"/>
    </inkml:context>
    <inkml:brush xml:id="br0">
      <inkml:brushProperty name="width" value="0.06667" units="cm"/>
      <inkml:brushProperty name="height" value="0.06667" units="cm"/>
      <inkml:brushProperty name="fitToCurve" value="1"/>
    </inkml:brush>
  </inkml:definitions>
  <inkml:trace contextRef="#ctx0" brushRef="#br0">0 0 0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04T11:58:25.698"/>
    </inkml:context>
    <inkml:brush xml:id="br0">
      <inkml:brushProperty name="width" value="0.05" units="cm"/>
      <inkml:brushProperty name="height" value="0.05" units="cm"/>
    </inkml:brush>
  </inkml:definitions>
  <inkml:trace contextRef="#ctx0" brushRef="#br0">1 1 24575,'0'0'-8191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04T11:58:25.698"/>
    </inkml:context>
    <inkml:brush xml:id="br0">
      <inkml:brushProperty name="width" value="0.05" units="cm"/>
      <inkml:brushProperty name="height" value="0.05" units="cm"/>
    </inkml:brush>
  </inkml:definitions>
  <inkml:trace contextRef="#ctx0" brushRef="#br0">1 1 24575,'0'0'-8191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04T11:58:25.698"/>
    </inkml:context>
    <inkml:brush xml:id="br0">
      <inkml:brushProperty name="width" value="0.05" units="cm"/>
      <inkml:brushProperty name="height" value="0.05" units="cm"/>
    </inkml:brush>
  </inkml:definitions>
  <inkml:trace contextRef="#ctx0" brushRef="#br0">1 1 24575,'0'0'-8191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7CC260-86FF-4B63-A98D-83CC7ABB0BD3}" type="datetimeFigureOut">
              <a:rPr lang="da-DK" smtClean="0"/>
              <a:t>01-05-2026</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9F68A2-70E1-415F-B6AA-981E3C917D6D}" type="slidenum">
              <a:rPr lang="da-DK" smtClean="0"/>
              <a:t>‹nr.›</a:t>
            </a:fld>
            <a:endParaRPr lang="da-DK"/>
          </a:p>
        </p:txBody>
      </p:sp>
    </p:spTree>
    <p:extLst>
      <p:ext uri="{BB962C8B-B14F-4D97-AF65-F5344CB8AC3E}">
        <p14:creationId xmlns:p14="http://schemas.microsoft.com/office/powerpoint/2010/main" val="6815642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519F68A2-70E1-415F-B6AA-981E3C917D6D}" type="slidenum">
              <a:rPr lang="da-DK" smtClean="0"/>
              <a:t>1</a:t>
            </a:fld>
            <a:endParaRPr lang="da-DK"/>
          </a:p>
        </p:txBody>
      </p:sp>
    </p:spTree>
    <p:extLst>
      <p:ext uri="{BB962C8B-B14F-4D97-AF65-F5344CB8AC3E}">
        <p14:creationId xmlns:p14="http://schemas.microsoft.com/office/powerpoint/2010/main" val="29359487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pPr>
              <a:defRPr/>
            </a:pPr>
            <a:fld id="{86542093-CDE9-4C60-8F40-FFFB89448841}" type="slidenum">
              <a:rPr lang="da-DK" altLang="da-DK" smtClean="0"/>
              <a:pPr>
                <a:defRPr/>
              </a:pPr>
              <a:t>73</a:t>
            </a:fld>
            <a:endParaRPr lang="da-DK" altLang="da-DK"/>
          </a:p>
        </p:txBody>
      </p:sp>
    </p:spTree>
    <p:extLst>
      <p:ext uri="{BB962C8B-B14F-4D97-AF65-F5344CB8AC3E}">
        <p14:creationId xmlns:p14="http://schemas.microsoft.com/office/powerpoint/2010/main" val="3251491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519F68A2-70E1-415F-B6AA-981E3C917D6D}" type="slidenum">
              <a:rPr lang="da-DK" smtClean="0"/>
              <a:t>4</a:t>
            </a:fld>
            <a:endParaRPr lang="da-DK"/>
          </a:p>
        </p:txBody>
      </p:sp>
    </p:spTree>
    <p:extLst>
      <p:ext uri="{BB962C8B-B14F-4D97-AF65-F5344CB8AC3E}">
        <p14:creationId xmlns:p14="http://schemas.microsoft.com/office/powerpoint/2010/main" val="188164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endParaRPr/>
          </a:p>
        </p:txBody>
      </p:sp>
      <p:sp>
        <p:nvSpPr>
          <p:cNvPr id="160" name="Shape 160"/>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da-DK"/>
              <a:t>36</a:t>
            </a:fld>
            <a:endParaRPr lang="da-DK"/>
          </a:p>
        </p:txBody>
      </p:sp>
    </p:spTree>
    <p:extLst>
      <p:ext uri="{BB962C8B-B14F-4D97-AF65-F5344CB8AC3E}">
        <p14:creationId xmlns:p14="http://schemas.microsoft.com/office/powerpoint/2010/main" val="36809168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1A5E0E1-D21C-42F7-89FD-F637E7A2B6E5}" type="slidenum">
              <a:rPr lang="da-DK" smtClean="0"/>
              <a:pPr fontAlgn="base">
                <a:spcBef>
                  <a:spcPct val="0"/>
                </a:spcBef>
                <a:spcAft>
                  <a:spcPct val="0"/>
                </a:spcAft>
                <a:defRPr/>
              </a:pPr>
              <a:t>37</a:t>
            </a:fld>
            <a:endParaRPr lang="da-DK"/>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da-DK"/>
          </a:p>
        </p:txBody>
      </p:sp>
    </p:spTree>
    <p:extLst>
      <p:ext uri="{BB962C8B-B14F-4D97-AF65-F5344CB8AC3E}">
        <p14:creationId xmlns:p14="http://schemas.microsoft.com/office/powerpoint/2010/main" val="1393455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a:extLst>
              <a:ext uri="{FF2B5EF4-FFF2-40B4-BE49-F238E27FC236}">
                <a16:creationId xmlns:a16="http://schemas.microsoft.com/office/drawing/2014/main" id="{3D7EF23D-1F58-EE2B-7692-EACC57F3A8B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9013">
              <a:spcBef>
                <a:spcPct val="30000"/>
              </a:spcBef>
              <a:defRPr sz="1200">
                <a:solidFill>
                  <a:schemeClr val="tx1"/>
                </a:solidFill>
                <a:latin typeface="Arial" panose="020B0604020202020204" pitchFamily="34" charset="0"/>
              </a:defRPr>
            </a:lvl1pPr>
            <a:lvl2pPr marL="742950" indent="-285750" defTabSz="989013">
              <a:spcBef>
                <a:spcPct val="30000"/>
              </a:spcBef>
              <a:defRPr sz="1200">
                <a:solidFill>
                  <a:schemeClr val="tx1"/>
                </a:solidFill>
                <a:latin typeface="Arial" panose="020B0604020202020204" pitchFamily="34" charset="0"/>
              </a:defRPr>
            </a:lvl2pPr>
            <a:lvl3pPr marL="1143000" indent="-228600" defTabSz="989013">
              <a:spcBef>
                <a:spcPct val="30000"/>
              </a:spcBef>
              <a:defRPr sz="1200">
                <a:solidFill>
                  <a:schemeClr val="tx1"/>
                </a:solidFill>
                <a:latin typeface="Arial" panose="020B0604020202020204" pitchFamily="34" charset="0"/>
              </a:defRPr>
            </a:lvl3pPr>
            <a:lvl4pPr marL="1600200" indent="-228600" defTabSz="989013">
              <a:spcBef>
                <a:spcPct val="30000"/>
              </a:spcBef>
              <a:defRPr sz="1200">
                <a:solidFill>
                  <a:schemeClr val="tx1"/>
                </a:solidFill>
                <a:latin typeface="Arial" panose="020B0604020202020204" pitchFamily="34" charset="0"/>
              </a:defRPr>
            </a:lvl4pPr>
            <a:lvl5pPr marL="2057400" indent="-228600" defTabSz="989013">
              <a:spcBef>
                <a:spcPct val="30000"/>
              </a:spcBef>
              <a:defRPr sz="1200">
                <a:solidFill>
                  <a:schemeClr val="tx1"/>
                </a:solidFill>
                <a:latin typeface="Arial" panose="020B0604020202020204" pitchFamily="34" charset="0"/>
              </a:defRPr>
            </a:lvl5pPr>
            <a:lvl6pPr marL="2514600" indent="-228600" defTabSz="98901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8901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8901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89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A26A95-037D-4473-9204-ADC7CAA2D5C6}" type="slidenum">
              <a:rPr lang="da-DK" altLang="da-DK" sz="1300" smtClean="0">
                <a:solidFill>
                  <a:srgbClr val="565656"/>
                </a:solidFill>
                <a:latin typeface="Verdana" panose="020B0604030504040204" pitchFamily="34" charset="0"/>
              </a:rPr>
              <a:pPr>
                <a:spcBef>
                  <a:spcPct val="0"/>
                </a:spcBef>
              </a:pPr>
              <a:t>48</a:t>
            </a:fld>
            <a:endParaRPr lang="da-DK" altLang="da-DK" sz="1300">
              <a:solidFill>
                <a:srgbClr val="565656"/>
              </a:solidFill>
              <a:latin typeface="Verdana" panose="020B0604030504040204" pitchFamily="34" charset="0"/>
            </a:endParaRPr>
          </a:p>
        </p:txBody>
      </p:sp>
      <p:sp>
        <p:nvSpPr>
          <p:cNvPr id="34819" name="Rectangle 2">
            <a:extLst>
              <a:ext uri="{FF2B5EF4-FFF2-40B4-BE49-F238E27FC236}">
                <a16:creationId xmlns:a16="http://schemas.microsoft.com/office/drawing/2014/main" id="{FEED0096-A377-474E-001F-DAC5AB9E1080}"/>
              </a:ext>
            </a:extLst>
          </p:cNvPr>
          <p:cNvSpPr>
            <a:spLocks noGrp="1" noRot="1" noChangeAspect="1" noChangeArrowheads="1" noTextEdit="1"/>
          </p:cNvSpPr>
          <p:nvPr>
            <p:ph type="sldImg"/>
          </p:nvPr>
        </p:nvSpPr>
        <p:spPr>
          <a:ln/>
        </p:spPr>
      </p:sp>
      <p:sp>
        <p:nvSpPr>
          <p:cNvPr id="34820" name="Rectangle 3">
            <a:extLst>
              <a:ext uri="{FF2B5EF4-FFF2-40B4-BE49-F238E27FC236}">
                <a16:creationId xmlns:a16="http://schemas.microsoft.com/office/drawing/2014/main" id="{9D1B5BF2-AAE7-5A9F-C5B5-CA3EFDC2D385}"/>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da-DK" altLang="da-DK">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a:extLst>
              <a:ext uri="{FF2B5EF4-FFF2-40B4-BE49-F238E27FC236}">
                <a16:creationId xmlns:a16="http://schemas.microsoft.com/office/drawing/2014/main" id="{44664D93-B69D-CB65-D9F5-FFFC7CA7777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9013">
              <a:spcBef>
                <a:spcPct val="30000"/>
              </a:spcBef>
              <a:defRPr sz="1200">
                <a:solidFill>
                  <a:schemeClr val="tx1"/>
                </a:solidFill>
                <a:latin typeface="Arial" panose="020B0604020202020204" pitchFamily="34" charset="0"/>
              </a:defRPr>
            </a:lvl1pPr>
            <a:lvl2pPr marL="742950" indent="-285750" defTabSz="989013">
              <a:spcBef>
                <a:spcPct val="30000"/>
              </a:spcBef>
              <a:defRPr sz="1200">
                <a:solidFill>
                  <a:schemeClr val="tx1"/>
                </a:solidFill>
                <a:latin typeface="Arial" panose="020B0604020202020204" pitchFamily="34" charset="0"/>
              </a:defRPr>
            </a:lvl2pPr>
            <a:lvl3pPr marL="1143000" indent="-228600" defTabSz="989013">
              <a:spcBef>
                <a:spcPct val="30000"/>
              </a:spcBef>
              <a:defRPr sz="1200">
                <a:solidFill>
                  <a:schemeClr val="tx1"/>
                </a:solidFill>
                <a:latin typeface="Arial" panose="020B0604020202020204" pitchFamily="34" charset="0"/>
              </a:defRPr>
            </a:lvl3pPr>
            <a:lvl4pPr marL="1600200" indent="-228600" defTabSz="989013">
              <a:spcBef>
                <a:spcPct val="30000"/>
              </a:spcBef>
              <a:defRPr sz="1200">
                <a:solidFill>
                  <a:schemeClr val="tx1"/>
                </a:solidFill>
                <a:latin typeface="Arial" panose="020B0604020202020204" pitchFamily="34" charset="0"/>
              </a:defRPr>
            </a:lvl4pPr>
            <a:lvl5pPr marL="2057400" indent="-228600" defTabSz="989013">
              <a:spcBef>
                <a:spcPct val="30000"/>
              </a:spcBef>
              <a:defRPr sz="1200">
                <a:solidFill>
                  <a:schemeClr val="tx1"/>
                </a:solidFill>
                <a:latin typeface="Arial" panose="020B0604020202020204" pitchFamily="34" charset="0"/>
              </a:defRPr>
            </a:lvl5pPr>
            <a:lvl6pPr marL="2514600" indent="-228600" defTabSz="989013"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89013"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89013"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89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3A84F237-9FDE-42E4-8A04-AB965B55B1D9}" type="slidenum">
              <a:rPr lang="da-DK" altLang="da-DK" sz="1300" smtClean="0">
                <a:solidFill>
                  <a:srgbClr val="565656"/>
                </a:solidFill>
                <a:latin typeface="Verdana" panose="020B0604030504040204" pitchFamily="34" charset="0"/>
              </a:rPr>
              <a:pPr>
                <a:spcBef>
                  <a:spcPct val="0"/>
                </a:spcBef>
              </a:pPr>
              <a:t>49</a:t>
            </a:fld>
            <a:endParaRPr lang="da-DK" altLang="da-DK" sz="1300">
              <a:solidFill>
                <a:srgbClr val="565656"/>
              </a:solidFill>
              <a:latin typeface="Verdana" panose="020B0604030504040204" pitchFamily="34" charset="0"/>
            </a:endParaRPr>
          </a:p>
        </p:txBody>
      </p:sp>
      <p:sp>
        <p:nvSpPr>
          <p:cNvPr id="36867" name="Rectangle 2">
            <a:extLst>
              <a:ext uri="{FF2B5EF4-FFF2-40B4-BE49-F238E27FC236}">
                <a16:creationId xmlns:a16="http://schemas.microsoft.com/office/drawing/2014/main" id="{E2FFFD95-68EA-2E43-34E4-5D432A33F7D0}"/>
              </a:ext>
            </a:extLst>
          </p:cNvPr>
          <p:cNvSpPr>
            <a:spLocks noGrp="1" noRot="1" noChangeAspect="1" noChangeArrowheads="1" noTextEdit="1"/>
          </p:cNvSpPr>
          <p:nvPr>
            <p:ph type="sldImg"/>
          </p:nvPr>
        </p:nvSpPr>
        <p:spPr>
          <a:ln/>
        </p:spPr>
      </p:sp>
      <p:sp>
        <p:nvSpPr>
          <p:cNvPr id="36868" name="Rectangle 3">
            <a:extLst>
              <a:ext uri="{FF2B5EF4-FFF2-40B4-BE49-F238E27FC236}">
                <a16:creationId xmlns:a16="http://schemas.microsoft.com/office/drawing/2014/main" id="{7B22F521-2AF4-EC02-9157-CB3A5DAFB5B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da-DK" altLang="da-DK">
              <a:latin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519F68A2-70E1-415F-B6AA-981E3C917D6D}" type="slidenum">
              <a:rPr lang="da-DK" smtClean="0"/>
              <a:t>63</a:t>
            </a:fld>
            <a:endParaRPr lang="da-DK"/>
          </a:p>
        </p:txBody>
      </p:sp>
    </p:spTree>
    <p:extLst>
      <p:ext uri="{BB962C8B-B14F-4D97-AF65-F5344CB8AC3E}">
        <p14:creationId xmlns:p14="http://schemas.microsoft.com/office/powerpoint/2010/main" val="68671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r>
              <a:rPr lang="da-DK" dirty="0"/>
              <a:t>Hvorfor er der mere grundvand om vinteren? </a:t>
            </a:r>
          </a:p>
        </p:txBody>
      </p:sp>
      <p:sp>
        <p:nvSpPr>
          <p:cNvPr id="4" name="Pladsholder til slidenummer 3"/>
          <p:cNvSpPr>
            <a:spLocks noGrp="1"/>
          </p:cNvSpPr>
          <p:nvPr>
            <p:ph type="sldNum" sz="quarter" idx="5"/>
          </p:nvPr>
        </p:nvSpPr>
        <p:spPr/>
        <p:txBody>
          <a:bodyPr/>
          <a:lstStyle/>
          <a:p>
            <a:fld id="{519F68A2-70E1-415F-B6AA-981E3C917D6D}" type="slidenum">
              <a:rPr lang="da-DK" smtClean="0"/>
              <a:t>68</a:t>
            </a:fld>
            <a:endParaRPr lang="da-DK"/>
          </a:p>
        </p:txBody>
      </p:sp>
    </p:spTree>
    <p:extLst>
      <p:ext uri="{BB962C8B-B14F-4D97-AF65-F5344CB8AC3E}">
        <p14:creationId xmlns:p14="http://schemas.microsoft.com/office/powerpoint/2010/main" val="2446027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a-DK" b="0" i="0" dirty="0">
                <a:solidFill>
                  <a:srgbClr val="475968"/>
                </a:solidFill>
                <a:effectLst/>
                <a:latin typeface="Arial" panose="020B0604020202020204" pitchFamily="34" charset="0"/>
              </a:rPr>
              <a:t>Læs i Naturgeografi C s. 84 med fokus på begreberne porøsitet og permeabilitet (infiltrationskapacitet)</a:t>
            </a:r>
          </a:p>
          <a:p>
            <a:endParaRPr lang="da-DK" dirty="0"/>
          </a:p>
        </p:txBody>
      </p:sp>
      <p:sp>
        <p:nvSpPr>
          <p:cNvPr id="4" name="Pladsholder til slidenummer 3"/>
          <p:cNvSpPr>
            <a:spLocks noGrp="1"/>
          </p:cNvSpPr>
          <p:nvPr>
            <p:ph type="sldNum" sz="quarter" idx="5"/>
          </p:nvPr>
        </p:nvSpPr>
        <p:spPr/>
        <p:txBody>
          <a:bodyPr/>
          <a:lstStyle/>
          <a:p>
            <a:pPr>
              <a:defRPr/>
            </a:pPr>
            <a:fld id="{86542093-CDE9-4C60-8F40-FFFB89448841}" type="slidenum">
              <a:rPr lang="da-DK" altLang="da-DK" smtClean="0"/>
              <a:pPr>
                <a:defRPr/>
              </a:pPr>
              <a:t>70</a:t>
            </a:fld>
            <a:endParaRPr lang="da-DK" altLang="da-DK"/>
          </a:p>
        </p:txBody>
      </p:sp>
    </p:spTree>
    <p:extLst>
      <p:ext uri="{BB962C8B-B14F-4D97-AF65-F5344CB8AC3E}">
        <p14:creationId xmlns:p14="http://schemas.microsoft.com/office/powerpoint/2010/main" val="15630655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640080" y="1371599"/>
            <a:ext cx="6675120" cy="2951825"/>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p:nvPr>
        </p:nvSpPr>
        <p:spPr>
          <a:xfrm>
            <a:off x="640080" y="4584879"/>
            <a:ext cx="667512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6444479B-705B-4489-957E-7E8A228BDFA0}" type="datetime1">
              <a:rPr lang="en-US" smtClean="0"/>
              <a:t>5/1/2026</a:t>
            </a:fld>
            <a:endParaRPr lang="en-US"/>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343849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C07B66AD-7C08-490A-ADA4-B47E10FB2407}" type="datetime1">
              <a:rPr lang="en-US" smtClean="0"/>
              <a:t>5/1/2026</a:t>
            </a:fld>
            <a:endParaRPr lang="en-US"/>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40837767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CB3635-47E1-90D8-B693-DA85A66B383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209219" y="640079"/>
            <a:ext cx="1811773" cy="5536884"/>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640080" y="640080"/>
            <a:ext cx="8412422" cy="55368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05B95027-4255-49E7-9841-CD21BCC99996}" type="datetime1">
              <a:rPr lang="en-US" smtClean="0"/>
              <a:t>5/1/2026</a:t>
            </a:fld>
            <a:endParaRPr lang="en-US"/>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70C12960-6E85-460F-B6E3-5B82CB31AF3D}" type="slidenum">
              <a:rPr lang="en-US" smtClean="0"/>
              <a:t>‹nr.›</a:t>
            </a:fld>
            <a:endParaRPr lang="en-US"/>
          </a:p>
        </p:txBody>
      </p:sp>
      <p:cxnSp>
        <p:nvCxnSpPr>
          <p:cNvPr id="7" name="Straight Connector 6">
            <a:extLst>
              <a:ext uri="{FF2B5EF4-FFF2-40B4-BE49-F238E27FC236}">
                <a16:creationId xmlns:a16="http://schemas.microsoft.com/office/drawing/2014/main" id="{3230604F-219C-2DEE-830E-27274CC2FE19}"/>
              </a:ext>
              <a:ext uri="{C183D7F6-B498-43B3-948B-1728B52AA6E4}">
                <adec:decorative xmlns:adec="http://schemas.microsoft.com/office/drawing/2017/decorative" val="1"/>
              </a:ext>
            </a:extLst>
          </p:cNvPr>
          <p:cNvCxnSpPr>
            <a:cxnSpLocks/>
          </p:cNvCxnSpPr>
          <p:nvPr/>
        </p:nvCxnSpPr>
        <p:spPr>
          <a:xfrm rot="5400000">
            <a:off x="10872154" y="119243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87380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5/1/2026</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1438768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1BB59B6-79B9-97F5-AC3B-DF65899D39D8}"/>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640080" y="1291366"/>
            <a:ext cx="9214884" cy="315997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640080" y="5018567"/>
            <a:ext cx="7907079" cy="1073889"/>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F9504452-5DCC-4FE2-A5C9-8A5EF6714D65}" type="datetime1">
              <a:rPr lang="en-US" smtClean="0"/>
              <a:t>5/1/2026</a:t>
            </a:fld>
            <a:endParaRPr lang="en-US"/>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70C12960-6E85-460F-B6E3-5B82CB31AF3D}" type="slidenum">
              <a:rPr lang="en-US" smtClean="0"/>
              <a:t>‹nr.›</a:t>
            </a:fld>
            <a:endParaRPr lang="en-US"/>
          </a:p>
        </p:txBody>
      </p:sp>
      <p:cxnSp>
        <p:nvCxnSpPr>
          <p:cNvPr id="7" name="Straight Connector 6">
            <a:extLst>
              <a:ext uri="{FF2B5EF4-FFF2-40B4-BE49-F238E27FC236}">
                <a16:creationId xmlns:a16="http://schemas.microsoft.com/office/drawing/2014/main" id="{FF05EAE5-4812-F718-6D75-9627884180BF}"/>
              </a:ext>
              <a:ext uri="{C183D7F6-B498-43B3-948B-1728B52AA6E4}">
                <adec:decorative xmlns:adec="http://schemas.microsoft.com/office/drawing/2017/decorative" val="1"/>
              </a:ext>
            </a:extLst>
          </p:cNvPr>
          <p:cNvCxnSpPr>
            <a:cxnSpLocks/>
          </p:cNvCxnSpPr>
          <p:nvPr/>
        </p:nvCxnSpPr>
        <p:spPr>
          <a:xfrm>
            <a:off x="716281" y="4715234"/>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487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640080"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318928"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E579ABC2-0180-4F3A-A895-A85BC724D472}" type="datetime1">
              <a:rPr lang="en-US" smtClean="0"/>
              <a:t>5/1/2026</a:t>
            </a:fld>
            <a:endParaRPr lang="en-US"/>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341524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640079" y="1371599"/>
            <a:ext cx="10890929" cy="93975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640079"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640079"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318928"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318928"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6AEEA9BA-4E8F-439E-BEA4-91FBA01E3F5F}" type="datetime1">
              <a:rPr lang="en-US" smtClean="0"/>
              <a:t>5/1/2026</a:t>
            </a:fld>
            <a:endParaRPr lang="en-US"/>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8282335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5/1/2026</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1553089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5/1/2026</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18785724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4936519" y="1031001"/>
            <a:ext cx="6594490" cy="516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640080" y="2972168"/>
            <a:ext cx="3859397" cy="32268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558E7897-33C5-4F1A-9307-D068E37F3DC7}" type="datetime1">
              <a:rPr lang="en-US" smtClean="0"/>
              <a:t>5/1/2026</a:t>
            </a:fld>
            <a:endParaRPr lang="en-US"/>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814899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4937760" y="1033271"/>
            <a:ext cx="6592824"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640080" y="2972167"/>
            <a:ext cx="3859397" cy="32268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82E171BA-CC09-47C8-A6DF-F5C5CB59CEEC}" type="datetime1">
              <a:rPr lang="en-US" smtClean="0"/>
              <a:t>5/1/2026</a:t>
            </a:fld>
            <a:endParaRPr lang="en-US"/>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40721288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5/1/2026</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‹nr.›</a:t>
            </a:fld>
            <a:endParaRPr lang="en-US"/>
          </a:p>
        </p:txBody>
      </p:sp>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9978703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microsoft.com/office/2011/relationships/webextension" Target="../webextensions/webextension1.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customXml" Target="../ink/ink1.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0.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4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8.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490.png"/></Relationships>
</file>

<file path=ppt/slides/_rels/slide5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49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63.sv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63.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bolius.dk/hvorfor-skaber-grundvandet-problemer-for-boligejere-99891" TargetMode="External"/></Relationships>
</file>

<file path=ppt/slides/_rels/slide6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71.png"/><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ustomXml" Target="../ink/ink4.xml"/><Relationship Id="rId2" Type="http://schemas.openxmlformats.org/officeDocument/2006/relationships/image" Target="../media/image61.png"/><Relationship Id="rId1" Type="http://schemas.openxmlformats.org/officeDocument/2006/relationships/slideLayout" Target="../slideLayouts/slideLayout2.xml"/><Relationship Id="rId4" Type="http://schemas.openxmlformats.org/officeDocument/2006/relationships/image" Target="../media/image490.png"/></Relationships>
</file>

<file path=ppt/slides/_rels/slide78.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sv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15AD16-B13D-DD3C-33DE-57D6CA15A300}"/>
              </a:ext>
            </a:extLst>
          </p:cNvPr>
          <p:cNvSpPr>
            <a:spLocks noGrp="1"/>
          </p:cNvSpPr>
          <p:nvPr>
            <p:ph type="title"/>
          </p:nvPr>
        </p:nvSpPr>
        <p:spPr>
          <a:xfrm>
            <a:off x="640079" y="1371600"/>
            <a:ext cx="10890929" cy="2057399"/>
          </a:xfrm>
        </p:spPr>
        <p:txBody>
          <a:bodyPr>
            <a:normAutofit/>
          </a:bodyPr>
          <a:lstStyle/>
          <a:p>
            <a:r>
              <a:rPr lang="da-DK"/>
              <a:t>Eksamen i geografi  </a:t>
            </a:r>
            <a:br>
              <a:rPr lang="da-DK"/>
            </a:br>
            <a:r>
              <a:rPr lang="da-DK" sz="2400" b="0"/>
              <a:t>24 min</a:t>
            </a:r>
            <a:r>
              <a:rPr lang="da-DK" sz="2400"/>
              <a:t> Forberedelse </a:t>
            </a:r>
            <a:r>
              <a:rPr lang="da-DK" sz="2400" b="0"/>
              <a:t>– skal bruges til de ukendte bilag skal ind i dit oplæg</a:t>
            </a:r>
            <a:br>
              <a:rPr lang="da-DK" sz="2400"/>
            </a:br>
            <a:r>
              <a:rPr lang="da-DK" sz="2400" b="0"/>
              <a:t>24 min </a:t>
            </a:r>
            <a:r>
              <a:rPr lang="da-DK" sz="2400"/>
              <a:t>Eksamen  </a:t>
            </a:r>
            <a:r>
              <a:rPr lang="da-DK" sz="2400" b="0"/>
              <a:t>- 8 minutters oplæg og derefter dialog.</a:t>
            </a:r>
            <a:endParaRPr lang="da-DK" sz="2400" b="0" dirty="0"/>
          </a:p>
        </p:txBody>
      </p:sp>
      <p:pic>
        <p:nvPicPr>
          <p:cNvPr id="5" name="Pladsholder til indhold 4">
            <a:extLst>
              <a:ext uri="{FF2B5EF4-FFF2-40B4-BE49-F238E27FC236}">
                <a16:creationId xmlns:a16="http://schemas.microsoft.com/office/drawing/2014/main" id="{65DA4B5D-7814-9E64-0B84-AC32C3C11E75}"/>
              </a:ext>
            </a:extLst>
          </p:cNvPr>
          <p:cNvPicPr>
            <a:picLocks noGrp="1" noChangeAspect="1"/>
          </p:cNvPicPr>
          <p:nvPr>
            <p:ph idx="1"/>
          </p:nvPr>
        </p:nvPicPr>
        <p:blipFill>
          <a:blip r:embed="rId3"/>
          <a:srcRect l="1433" t="-184"/>
          <a:stretch/>
        </p:blipFill>
        <p:spPr>
          <a:xfrm>
            <a:off x="2640981" y="3128140"/>
            <a:ext cx="8910940" cy="3139945"/>
          </a:xfrm>
        </p:spPr>
      </p:pic>
    </p:spTree>
    <p:extLst>
      <p:ext uri="{BB962C8B-B14F-4D97-AF65-F5344CB8AC3E}">
        <p14:creationId xmlns:p14="http://schemas.microsoft.com/office/powerpoint/2010/main" val="2160454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C5FAC5-0FFD-1755-3CB7-4C39DB6DCBED}"/>
              </a:ext>
            </a:extLst>
          </p:cNvPr>
          <p:cNvSpPr>
            <a:spLocks noGrp="1"/>
          </p:cNvSpPr>
          <p:nvPr>
            <p:ph type="title"/>
          </p:nvPr>
        </p:nvSpPr>
        <p:spPr/>
        <p:txBody>
          <a:bodyPr/>
          <a:lstStyle/>
          <a:p>
            <a:r>
              <a:rPr lang="da-DK" dirty="0"/>
              <a:t>DIT HUS </a:t>
            </a:r>
          </a:p>
        </p:txBody>
      </p:sp>
      <mc:AlternateContent xmlns:mc="http://schemas.openxmlformats.org/markup-compatibility/2006" xmlns:we="http://schemas.microsoft.com/office/webextensions/webextension/2010/11" xmlns:pca="http://schemas.microsoft.com/office/powerpoint/2013/contentapp">
        <mc:Choice Requires="we pca">
          <p:graphicFrame>
            <p:nvGraphicFramePr>
              <p:cNvPr id="4" name="Pladsholder til indhold 3">
                <a:extLst>
                  <a:ext uri="{FF2B5EF4-FFF2-40B4-BE49-F238E27FC236}">
                    <a16:creationId xmlns:a16="http://schemas.microsoft.com/office/drawing/2014/main" id="{149007BC-4E8B-7979-FB83-22171F87DC6B}"/>
                  </a:ext>
                </a:extLst>
              </p:cNvPr>
              <p:cNvGraphicFramePr>
                <a:graphicFrameLocks noGrp="1"/>
              </p:cNvGraphicFramePr>
              <p:nvPr>
                <p:ph idx="1"/>
                <p:extLst>
                  <p:ext uri="{D42A27DB-BD31-4B8C-83A1-F6EECF244321}">
                    <p14:modId xmlns:p14="http://schemas.microsoft.com/office/powerpoint/2010/main" val="2982199900"/>
                  </p:ext>
                </p:extLst>
              </p:nvPr>
            </p:nvGraphicFramePr>
            <p:xfrm>
              <a:off x="639763" y="2633663"/>
              <a:ext cx="5532437" cy="3565525"/>
            </p:xfrm>
            <a:graphic>
              <a:graphicData uri="http://schemas.microsoft.com/office/webextensions/webextension/2010/11">
                <we:webextensionref xmlns:we="http://schemas.microsoft.com/office/webextensions/webextension/2010/11" xmlns:r="http://schemas.openxmlformats.org/officeDocument/2006/relationships" r:id="rId2"/>
              </a:graphicData>
            </a:graphic>
          </p:graphicFrame>
        </mc:Choice>
        <mc:Fallback xmlns="">
          <p:pic>
            <p:nvPicPr>
              <p:cNvPr id="4" name="Pladsholder til indhold 3">
                <a:extLst>
                  <a:ext uri="{FF2B5EF4-FFF2-40B4-BE49-F238E27FC236}">
                    <a16:creationId xmlns:a16="http://schemas.microsoft.com/office/drawing/2014/main" id="{149007BC-4E8B-7979-FB83-22171F87DC6B}"/>
                  </a:ext>
                </a:extLst>
              </p:cNvPr>
              <p:cNvPicPr>
                <a:picLocks noGrp="1" noRot="1" noChangeAspect="1" noMove="1" noResize="1" noEditPoints="1" noAdjustHandles="1" noChangeArrowheads="1" noChangeShapeType="1"/>
              </p:cNvPicPr>
              <p:nvPr/>
            </p:nvPicPr>
            <p:blipFill>
              <a:blip r:embed="rId3"/>
              <a:stretch>
                <a:fillRect/>
              </a:stretch>
            </p:blipFill>
            <p:spPr>
              <a:xfrm>
                <a:off x="639763" y="2633663"/>
                <a:ext cx="5532437" cy="3565525"/>
              </a:xfrm>
              <a:prstGeom prst="rect">
                <a:avLst/>
              </a:prstGeom>
            </p:spPr>
          </p:pic>
        </mc:Fallback>
      </mc:AlternateContent>
      <p:pic>
        <p:nvPicPr>
          <p:cNvPr id="6" name="Billede 5" descr="Sidevisning af pastelrækkehuse">
            <a:extLst>
              <a:ext uri="{FF2B5EF4-FFF2-40B4-BE49-F238E27FC236}">
                <a16:creationId xmlns:a16="http://schemas.microsoft.com/office/drawing/2014/main" id="{A3B35664-DE5E-6C27-F60B-FBC9E80AE9C3}"/>
              </a:ext>
            </a:extLst>
          </p:cNvPr>
          <p:cNvPicPr>
            <a:picLocks noChangeAspect="1"/>
          </p:cNvPicPr>
          <p:nvPr/>
        </p:nvPicPr>
        <p:blipFill>
          <a:blip r:embed="rId4">
            <a:extLst>
              <a:ext uri="{28A0092B-C50C-407E-A947-70E740481C1C}">
                <a14:useLocalDpi xmlns:a14="http://schemas.microsoft.com/office/drawing/2010/main" val="0"/>
              </a:ext>
            </a:extLst>
          </a:blip>
          <a:srcRect r="32169"/>
          <a:stretch/>
        </p:blipFill>
        <p:spPr>
          <a:xfrm>
            <a:off x="7235190" y="0"/>
            <a:ext cx="4956810" cy="6858000"/>
          </a:xfrm>
          <a:prstGeom prst="rect">
            <a:avLst/>
          </a:prstGeom>
        </p:spPr>
      </p:pic>
    </p:spTree>
    <p:extLst>
      <p:ext uri="{BB962C8B-B14F-4D97-AF65-F5344CB8AC3E}">
        <p14:creationId xmlns:p14="http://schemas.microsoft.com/office/powerpoint/2010/main" val="2574584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31" name="Straight Connector 1030">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033" name="Rectangle 1032">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2ECC4F39-A2FF-DD62-30C3-F9FB4DB6B9E7}"/>
              </a:ext>
            </a:extLst>
          </p:cNvPr>
          <p:cNvSpPr>
            <a:spLocks noGrp="1"/>
          </p:cNvSpPr>
          <p:nvPr>
            <p:ph type="title"/>
          </p:nvPr>
        </p:nvSpPr>
        <p:spPr>
          <a:xfrm>
            <a:off x="640079" y="1021842"/>
            <a:ext cx="3156857" cy="2642616"/>
          </a:xfrm>
        </p:spPr>
        <p:txBody>
          <a:bodyPr vert="horz" lIns="91440" tIns="45720" rIns="91440" bIns="45720" rtlCol="0" anchor="b">
            <a:normAutofit/>
          </a:bodyPr>
          <a:lstStyle/>
          <a:p>
            <a:pPr>
              <a:lnSpc>
                <a:spcPct val="90000"/>
              </a:lnSpc>
            </a:pPr>
            <a:r>
              <a:rPr lang="en-US" sz="3700"/>
              <a:t>Kend din nabo – teori opsamling fra lev eller overlev </a:t>
            </a:r>
          </a:p>
        </p:txBody>
      </p:sp>
      <p:cxnSp>
        <p:nvCxnSpPr>
          <p:cNvPr id="1035" name="Straight Connector 1034">
            <a:extLst>
              <a:ext uri="{FF2B5EF4-FFF2-40B4-BE49-F238E27FC236}">
                <a16:creationId xmlns:a16="http://schemas.microsoft.com/office/drawing/2014/main" id="{750527CE-FCD0-40C8-B37A-39331C2A4FD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4011930"/>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1026" name="Picture 2">
            <a:extLst>
              <a:ext uri="{FF2B5EF4-FFF2-40B4-BE49-F238E27FC236}">
                <a16:creationId xmlns:a16="http://schemas.microsoft.com/office/drawing/2014/main" id="{9E7D2B97-68B3-787E-906B-3074F13EA55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6035593" y="1098734"/>
            <a:ext cx="4014384" cy="47291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606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79" name="Rectangle 3078">
            <a:extLst>
              <a:ext uri="{FF2B5EF4-FFF2-40B4-BE49-F238E27FC236}">
                <a16:creationId xmlns:a16="http://schemas.microsoft.com/office/drawing/2014/main" id="{DBDA151C-5770-45E4-AAFF-59E7F4038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BEB19BF8-A85E-E04E-D5B7-FF3EECFE4DB8}"/>
              </a:ext>
            </a:extLst>
          </p:cNvPr>
          <p:cNvSpPr>
            <a:spLocks noGrp="1"/>
          </p:cNvSpPr>
          <p:nvPr>
            <p:ph type="title"/>
          </p:nvPr>
        </p:nvSpPr>
        <p:spPr>
          <a:xfrm>
            <a:off x="640080" y="914399"/>
            <a:ext cx="10847494" cy="1171069"/>
          </a:xfrm>
        </p:spPr>
        <p:txBody>
          <a:bodyPr anchor="t">
            <a:normAutofit/>
          </a:bodyPr>
          <a:lstStyle/>
          <a:p>
            <a:r>
              <a:rPr lang="da-DK"/>
              <a:t>KRAM </a:t>
            </a:r>
            <a:r>
              <a:rPr lang="da-DK">
                <a:latin typeface="Calibri" panose="020F0502020204030204" pitchFamily="34" charset="0"/>
                <a:cs typeface="Calibri" panose="020F0502020204030204" pitchFamily="34" charset="0"/>
              </a:rPr>
              <a:t>→</a:t>
            </a:r>
            <a:r>
              <a:rPr lang="da-DK"/>
              <a:t> Hvad betyder det?</a:t>
            </a:r>
            <a:endParaRPr lang="da-DK" dirty="0"/>
          </a:p>
        </p:txBody>
      </p:sp>
      <p:pic>
        <p:nvPicPr>
          <p:cNvPr id="3074" name="Picture 2">
            <a:extLst>
              <a:ext uri="{FF2B5EF4-FFF2-40B4-BE49-F238E27FC236}">
                <a16:creationId xmlns:a16="http://schemas.microsoft.com/office/drawing/2014/main" id="{9D49270D-3838-7E65-2A95-2442FF517E4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40080" y="2256287"/>
            <a:ext cx="5648193" cy="3050024"/>
          </a:xfrm>
          <a:prstGeom prst="rect">
            <a:avLst/>
          </a:prstGeom>
          <a:noFill/>
          <a:extLst>
            <a:ext uri="{909E8E84-426E-40DD-AFC4-6F175D3DCCD1}">
              <a14:hiddenFill xmlns:a14="http://schemas.microsoft.com/office/drawing/2010/main">
                <a:solidFill>
                  <a:srgbClr val="FFFFFF"/>
                </a:solidFill>
              </a14:hiddenFill>
            </a:ext>
          </a:extLst>
        </p:spPr>
      </p:pic>
      <p:sp>
        <p:nvSpPr>
          <p:cNvPr id="3" name="Pladsholder til indhold 2">
            <a:extLst>
              <a:ext uri="{FF2B5EF4-FFF2-40B4-BE49-F238E27FC236}">
                <a16:creationId xmlns:a16="http://schemas.microsoft.com/office/drawing/2014/main" id="{C8D3E583-EA33-8045-4EB4-5D5AA1B481AC}"/>
              </a:ext>
            </a:extLst>
          </p:cNvPr>
          <p:cNvSpPr>
            <a:spLocks noGrp="1"/>
          </p:cNvSpPr>
          <p:nvPr>
            <p:ph idx="1"/>
          </p:nvPr>
        </p:nvSpPr>
        <p:spPr>
          <a:xfrm>
            <a:off x="6915150" y="2256287"/>
            <a:ext cx="4563618" cy="3760459"/>
          </a:xfrm>
        </p:spPr>
        <p:txBody>
          <a:bodyPr anchor="t">
            <a:normAutofit/>
          </a:bodyPr>
          <a:lstStyle/>
          <a:p>
            <a:r>
              <a:rPr lang="da-DK" dirty="0"/>
              <a:t>K = Kost</a:t>
            </a:r>
          </a:p>
          <a:p>
            <a:r>
              <a:rPr lang="da-DK" dirty="0"/>
              <a:t>R = Rygning</a:t>
            </a:r>
          </a:p>
          <a:p>
            <a:r>
              <a:rPr lang="da-DK" dirty="0"/>
              <a:t>A = Alkohol</a:t>
            </a:r>
          </a:p>
          <a:p>
            <a:r>
              <a:rPr lang="da-DK" dirty="0"/>
              <a:t>M = Motion</a:t>
            </a:r>
          </a:p>
        </p:txBody>
      </p:sp>
      <p:cxnSp>
        <p:nvCxnSpPr>
          <p:cNvPr id="3081" name="Straight Connector 3080">
            <a:extLst>
              <a:ext uri="{FF2B5EF4-FFF2-40B4-BE49-F238E27FC236}">
                <a16:creationId xmlns:a16="http://schemas.microsoft.com/office/drawing/2014/main" id="{2EA0F4A6-3CC9-C9E2-BA02-58FA29F7DD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598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F7C42B67-AC1F-254F-8968-994957665C3D}"/>
              </a:ext>
            </a:extLst>
          </p:cNvPr>
          <p:cNvSpPr>
            <a:spLocks noGrp="1"/>
          </p:cNvSpPr>
          <p:nvPr>
            <p:ph type="title"/>
          </p:nvPr>
        </p:nvSpPr>
        <p:spPr>
          <a:xfrm>
            <a:off x="640079" y="1021842"/>
            <a:ext cx="3156857" cy="2642616"/>
          </a:xfrm>
        </p:spPr>
        <p:txBody>
          <a:bodyPr vert="horz" lIns="91440" tIns="45720" rIns="91440" bIns="45720" rtlCol="0" anchor="b">
            <a:normAutofit/>
          </a:bodyPr>
          <a:lstStyle/>
          <a:p>
            <a:pPr>
              <a:lnSpc>
                <a:spcPct val="90000"/>
              </a:lnSpc>
            </a:pPr>
            <a:r>
              <a:rPr lang="en-US" sz="3600" i="0" u="none" strike="noStrike" dirty="0" err="1">
                <a:effectLst/>
              </a:rPr>
              <a:t>Hvordan</a:t>
            </a:r>
            <a:r>
              <a:rPr lang="en-US" sz="3600" i="0" u="none" strike="noStrike" dirty="0">
                <a:effectLst/>
              </a:rPr>
              <a:t> </a:t>
            </a:r>
            <a:r>
              <a:rPr lang="en-US" sz="3600" i="0" u="none" strike="noStrike" dirty="0" err="1">
                <a:effectLst/>
              </a:rPr>
              <a:t>måler</a:t>
            </a:r>
            <a:r>
              <a:rPr lang="en-US" sz="3600" i="0" u="none" strike="noStrike" dirty="0">
                <a:effectLst/>
              </a:rPr>
              <a:t> vi </a:t>
            </a:r>
            <a:r>
              <a:rPr lang="en-US" sz="3600" i="0" u="none" strike="noStrike" dirty="0" err="1">
                <a:effectLst/>
              </a:rPr>
              <a:t>levevilkår</a:t>
            </a:r>
            <a:r>
              <a:rPr lang="en-US" sz="3600" i="0" u="none" strike="noStrike" dirty="0">
                <a:effectLst/>
              </a:rPr>
              <a:t>: </a:t>
            </a:r>
            <a:r>
              <a:rPr lang="en-US" sz="3600" i="0" u="none" strike="noStrike" dirty="0" err="1">
                <a:effectLst/>
              </a:rPr>
              <a:t>Bruttonationalprodukt</a:t>
            </a:r>
            <a:r>
              <a:rPr lang="en-US" sz="3600" i="0" u="none" strike="noStrike" dirty="0">
                <a:effectLst/>
              </a:rPr>
              <a:t> (BNP)</a:t>
            </a:r>
            <a:endParaRPr lang="en-US" sz="3600" dirty="0"/>
          </a:p>
        </p:txBody>
      </p:sp>
      <p:cxnSp>
        <p:nvCxnSpPr>
          <p:cNvPr id="14" name="Straight Connector 13">
            <a:extLst>
              <a:ext uri="{FF2B5EF4-FFF2-40B4-BE49-F238E27FC236}">
                <a16:creationId xmlns:a16="http://schemas.microsoft.com/office/drawing/2014/main" id="{750527CE-FCD0-40C8-B37A-39331C2A4FD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4011930"/>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5" name="Pladsholder til indhold 4">
            <a:extLst>
              <a:ext uri="{FF2B5EF4-FFF2-40B4-BE49-F238E27FC236}">
                <a16:creationId xmlns:a16="http://schemas.microsoft.com/office/drawing/2014/main" id="{3117C178-AE3F-BAA5-6B3D-AA58152F5EC7}"/>
              </a:ext>
            </a:extLst>
          </p:cNvPr>
          <p:cNvPicPr>
            <a:picLocks noGrp="1" noChangeAspect="1"/>
          </p:cNvPicPr>
          <p:nvPr>
            <p:ph idx="1"/>
          </p:nvPr>
        </p:nvPicPr>
        <p:blipFill>
          <a:blip r:embed="rId2"/>
          <a:stretch>
            <a:fillRect/>
          </a:stretch>
        </p:blipFill>
        <p:spPr>
          <a:xfrm>
            <a:off x="4792536" y="1098734"/>
            <a:ext cx="6500497" cy="4729112"/>
          </a:xfrm>
          <a:prstGeom prst="rect">
            <a:avLst/>
          </a:prstGeom>
        </p:spPr>
      </p:pic>
    </p:spTree>
    <p:extLst>
      <p:ext uri="{BB962C8B-B14F-4D97-AF65-F5344CB8AC3E}">
        <p14:creationId xmlns:p14="http://schemas.microsoft.com/office/powerpoint/2010/main" val="7448096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127" name="Straight Connector 5126">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5129" name="Rectangle 5128">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8C8F0375-65FC-9770-5C6B-D8E3803CCC8C}"/>
              </a:ext>
            </a:extLst>
          </p:cNvPr>
          <p:cNvSpPr>
            <a:spLocks noGrp="1"/>
          </p:cNvSpPr>
          <p:nvPr>
            <p:ph type="title"/>
          </p:nvPr>
        </p:nvSpPr>
        <p:spPr>
          <a:xfrm>
            <a:off x="640080" y="1434438"/>
            <a:ext cx="2983229" cy="2612976"/>
          </a:xfrm>
        </p:spPr>
        <p:txBody>
          <a:bodyPr vert="horz" lIns="91440" tIns="45720" rIns="91440" bIns="45720" rtlCol="0" anchor="t">
            <a:normAutofit/>
          </a:bodyPr>
          <a:lstStyle/>
          <a:p>
            <a:pPr>
              <a:lnSpc>
                <a:spcPct val="90000"/>
              </a:lnSpc>
            </a:pPr>
            <a:r>
              <a:rPr lang="en-US" sz="3400" i="0" u="none" strike="noStrike" cap="all" dirty="0" err="1">
                <a:effectLst/>
              </a:rPr>
              <a:t>Hvor</a:t>
            </a:r>
            <a:r>
              <a:rPr lang="en-US" sz="3400" i="0" u="none" strike="noStrike" cap="all" dirty="0">
                <a:effectLst/>
              </a:rPr>
              <a:t> mange </a:t>
            </a:r>
            <a:r>
              <a:rPr lang="en-US" sz="3400" i="0" u="none" strike="noStrike" cap="all" dirty="0" err="1">
                <a:effectLst/>
              </a:rPr>
              <a:t>dør</a:t>
            </a:r>
            <a:r>
              <a:rPr lang="en-US" sz="3400" i="0" u="none" strike="noStrike" cap="all" dirty="0">
                <a:effectLst/>
              </a:rPr>
              <a:t> </a:t>
            </a:r>
            <a:r>
              <a:rPr lang="en-US" sz="3400" i="0" u="none" strike="noStrike" cap="all" dirty="0" err="1">
                <a:effectLst/>
              </a:rPr>
              <a:t>af</a:t>
            </a:r>
            <a:r>
              <a:rPr lang="en-US" sz="3400" i="0" u="none" strike="noStrike" cap="all" dirty="0">
                <a:effectLst/>
              </a:rPr>
              <a:t> </a:t>
            </a:r>
            <a:r>
              <a:rPr lang="en-US" sz="3400" i="0" u="none" strike="noStrike" cap="all" dirty="0" err="1">
                <a:effectLst/>
              </a:rPr>
              <a:t>rygning</a:t>
            </a:r>
            <a:r>
              <a:rPr lang="en-US" sz="3400" i="0" u="none" strike="noStrike" cap="all" dirty="0">
                <a:effectLst/>
              </a:rPr>
              <a:t> </a:t>
            </a:r>
            <a:br>
              <a:rPr lang="en-US" sz="3400" i="0" u="none" strike="noStrike" cap="all" dirty="0">
                <a:effectLst/>
              </a:rPr>
            </a:br>
            <a:r>
              <a:rPr lang="en-US" sz="3400" i="0" u="none" strike="noStrike" cap="all" dirty="0">
                <a:effectLst/>
              </a:rPr>
              <a:t>(% </a:t>
            </a:r>
            <a:r>
              <a:rPr lang="en-US" sz="3400" i="0" u="none" strike="noStrike" cap="all" dirty="0" err="1">
                <a:effectLst/>
              </a:rPr>
              <a:t>af</a:t>
            </a:r>
            <a:r>
              <a:rPr lang="en-US" sz="3400" i="0" u="none" strike="noStrike" cap="all" dirty="0">
                <a:effectLst/>
              </a:rPr>
              <a:t> </a:t>
            </a:r>
            <a:r>
              <a:rPr lang="en-US" sz="3400" i="0" u="none" strike="noStrike" cap="all" dirty="0" err="1">
                <a:effectLst/>
              </a:rPr>
              <a:t>dødsfald</a:t>
            </a:r>
            <a:r>
              <a:rPr lang="en-US" sz="3400" i="0" u="none" strike="noStrike" cap="all" dirty="0">
                <a:effectLst/>
              </a:rPr>
              <a:t>)</a:t>
            </a:r>
            <a:endParaRPr lang="en-US" sz="3400" dirty="0"/>
          </a:p>
        </p:txBody>
      </p:sp>
      <p:pic>
        <p:nvPicPr>
          <p:cNvPr id="5122" name="Picture 2">
            <a:extLst>
              <a:ext uri="{FF2B5EF4-FFF2-40B4-BE49-F238E27FC236}">
                <a16:creationId xmlns:a16="http://schemas.microsoft.com/office/drawing/2014/main" id="{E989D638-7EC3-9866-FF22-3819F6095A1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4229100" y="1339606"/>
            <a:ext cx="7290648" cy="4119216"/>
          </a:xfrm>
          <a:prstGeom prst="rect">
            <a:avLst/>
          </a:prstGeom>
          <a:noFill/>
          <a:extLst>
            <a:ext uri="{909E8E84-426E-40DD-AFC4-6F175D3DCCD1}">
              <a14:hiddenFill xmlns:a14="http://schemas.microsoft.com/office/drawing/2010/main">
                <a:solidFill>
                  <a:srgbClr val="FFFFFF"/>
                </a:solidFill>
              </a14:hiddenFill>
            </a:ext>
          </a:extLst>
        </p:spPr>
      </p:pic>
      <p:cxnSp>
        <p:nvCxnSpPr>
          <p:cNvPr id="5131" name="Straight Connector 5130">
            <a:extLst>
              <a:ext uri="{FF2B5EF4-FFF2-40B4-BE49-F238E27FC236}">
                <a16:creationId xmlns:a16="http://schemas.microsoft.com/office/drawing/2014/main" id="{426B4E86-32C4-273A-1ADF-6B44243549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49261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6163" name="Straight Connector 6162">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6165" name="Rectangle 6164">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7262A4E-1D4D-C356-2A4F-4FA1DAF3052F}"/>
              </a:ext>
            </a:extLst>
          </p:cNvPr>
          <p:cNvSpPr>
            <a:spLocks noGrp="1"/>
          </p:cNvSpPr>
          <p:nvPr>
            <p:ph type="title"/>
          </p:nvPr>
        </p:nvSpPr>
        <p:spPr>
          <a:xfrm>
            <a:off x="8159932" y="1186382"/>
            <a:ext cx="3324820" cy="2682240"/>
          </a:xfrm>
        </p:spPr>
        <p:txBody>
          <a:bodyPr vert="horz" lIns="91440" tIns="45720" rIns="91440" bIns="45720" rtlCol="0" anchor="b">
            <a:normAutofit/>
          </a:bodyPr>
          <a:lstStyle/>
          <a:p>
            <a:r>
              <a:rPr lang="en-US" sz="3700"/>
              <a:t>Alkoholforbrug </a:t>
            </a:r>
          </a:p>
        </p:txBody>
      </p:sp>
      <p:pic>
        <p:nvPicPr>
          <p:cNvPr id="5" name="Pladsholder til indhold 4">
            <a:extLst>
              <a:ext uri="{FF2B5EF4-FFF2-40B4-BE49-F238E27FC236}">
                <a16:creationId xmlns:a16="http://schemas.microsoft.com/office/drawing/2014/main" id="{9748059E-A642-4638-CDDE-EAA6EF062280}"/>
              </a:ext>
            </a:extLst>
          </p:cNvPr>
          <p:cNvPicPr>
            <a:picLocks noGrp="1" noChangeAspect="1"/>
          </p:cNvPicPr>
          <p:nvPr>
            <p:ph idx="1"/>
          </p:nvPr>
        </p:nvPicPr>
        <p:blipFill>
          <a:blip r:embed="rId2"/>
          <a:stretch>
            <a:fillRect/>
          </a:stretch>
        </p:blipFill>
        <p:spPr>
          <a:xfrm>
            <a:off x="725682" y="916445"/>
            <a:ext cx="6775133" cy="4861159"/>
          </a:xfrm>
          <a:prstGeom prst="rect">
            <a:avLst/>
          </a:prstGeom>
        </p:spPr>
      </p:pic>
      <p:cxnSp>
        <p:nvCxnSpPr>
          <p:cNvPr id="6167" name="Straight Connector 6166">
            <a:extLst>
              <a:ext uri="{FF2B5EF4-FFF2-40B4-BE49-F238E27FC236}">
                <a16:creationId xmlns:a16="http://schemas.microsoft.com/office/drawing/2014/main" id="{94AC3912-9445-326E-F355-EA4A288013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4174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2CCD097-85FA-8775-ED71-8981D909B347}"/>
              </a:ext>
            </a:extLst>
          </p:cNvPr>
          <p:cNvSpPr>
            <a:spLocks noGrp="1"/>
          </p:cNvSpPr>
          <p:nvPr>
            <p:ph type="title"/>
          </p:nvPr>
        </p:nvSpPr>
        <p:spPr>
          <a:xfrm>
            <a:off x="8159932" y="1186382"/>
            <a:ext cx="3324820" cy="2682240"/>
          </a:xfrm>
        </p:spPr>
        <p:txBody>
          <a:bodyPr vert="horz" lIns="91440" tIns="45720" rIns="91440" bIns="45720" rtlCol="0" anchor="b">
            <a:normAutofit/>
          </a:bodyPr>
          <a:lstStyle/>
          <a:p>
            <a:pPr>
              <a:lnSpc>
                <a:spcPct val="90000"/>
              </a:lnSpc>
            </a:pPr>
            <a:r>
              <a:rPr lang="en-US" sz="4400" i="0" u="none" strike="noStrike" cap="all" dirty="0" err="1">
                <a:effectLst/>
              </a:rPr>
              <a:t>Hvor</a:t>
            </a:r>
            <a:r>
              <a:rPr lang="en-US" sz="4400" i="0" u="none" strike="noStrike" cap="all" dirty="0">
                <a:effectLst/>
              </a:rPr>
              <a:t> mange </a:t>
            </a:r>
            <a:r>
              <a:rPr lang="en-US" sz="4400" i="0" u="none" strike="noStrike" cap="all" dirty="0" err="1">
                <a:effectLst/>
              </a:rPr>
              <a:t>dør</a:t>
            </a:r>
            <a:r>
              <a:rPr lang="en-US" sz="4400" i="0" u="none" strike="noStrike" cap="all" dirty="0">
                <a:effectLst/>
              </a:rPr>
              <a:t> </a:t>
            </a:r>
            <a:r>
              <a:rPr lang="en-US" sz="4400" i="0" u="none" strike="noStrike" cap="all" dirty="0" err="1">
                <a:effectLst/>
              </a:rPr>
              <a:t>af</a:t>
            </a:r>
            <a:r>
              <a:rPr lang="en-US" sz="4400" i="0" u="none" strike="noStrike" cap="all" dirty="0">
                <a:effectLst/>
              </a:rPr>
              <a:t> </a:t>
            </a:r>
            <a:r>
              <a:rPr lang="en-US" sz="4400" i="0" u="none" strike="noStrike" cap="all" dirty="0" err="1">
                <a:effectLst/>
              </a:rPr>
              <a:t>Alkohol</a:t>
            </a:r>
            <a:r>
              <a:rPr lang="en-US" sz="4400" i="0" u="none" strike="noStrike" cap="all" dirty="0">
                <a:effectLst/>
              </a:rPr>
              <a:t>?</a:t>
            </a:r>
            <a:endParaRPr lang="en-US" sz="4400" dirty="0"/>
          </a:p>
        </p:txBody>
      </p:sp>
      <p:pic>
        <p:nvPicPr>
          <p:cNvPr id="5" name="Pladsholder til indhold 4">
            <a:extLst>
              <a:ext uri="{FF2B5EF4-FFF2-40B4-BE49-F238E27FC236}">
                <a16:creationId xmlns:a16="http://schemas.microsoft.com/office/drawing/2014/main" id="{5D84DBDA-0F07-F325-6155-F002340D1A63}"/>
              </a:ext>
            </a:extLst>
          </p:cNvPr>
          <p:cNvPicPr>
            <a:picLocks noGrp="1" noChangeAspect="1"/>
          </p:cNvPicPr>
          <p:nvPr>
            <p:ph idx="1"/>
          </p:nvPr>
        </p:nvPicPr>
        <p:blipFill>
          <a:blip r:embed="rId2"/>
          <a:stretch>
            <a:fillRect/>
          </a:stretch>
        </p:blipFill>
        <p:spPr>
          <a:xfrm>
            <a:off x="672253" y="1445874"/>
            <a:ext cx="6881991" cy="3802300"/>
          </a:xfrm>
          <a:prstGeom prst="rect">
            <a:avLst/>
          </a:prstGeom>
        </p:spPr>
      </p:pic>
      <p:cxnSp>
        <p:nvCxnSpPr>
          <p:cNvPr id="14" name="Straight Connector 13">
            <a:extLst>
              <a:ext uri="{FF2B5EF4-FFF2-40B4-BE49-F238E27FC236}">
                <a16:creationId xmlns:a16="http://schemas.microsoft.com/office/drawing/2014/main" id="{94AC3912-9445-326E-F355-EA4A288013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04076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21" name="Rectangle 20">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F6005103-5B9C-F377-6BB6-F871B06506AB}"/>
              </a:ext>
            </a:extLst>
          </p:cNvPr>
          <p:cNvSpPr>
            <a:spLocks noGrp="1"/>
          </p:cNvSpPr>
          <p:nvPr>
            <p:ph type="title"/>
          </p:nvPr>
        </p:nvSpPr>
        <p:spPr>
          <a:xfrm>
            <a:off x="8159932" y="1186382"/>
            <a:ext cx="3324820" cy="2682240"/>
          </a:xfrm>
        </p:spPr>
        <p:txBody>
          <a:bodyPr vert="horz" lIns="91440" tIns="45720" rIns="91440" bIns="45720" rtlCol="0" anchor="b">
            <a:normAutofit/>
          </a:bodyPr>
          <a:lstStyle/>
          <a:p>
            <a:pPr>
              <a:lnSpc>
                <a:spcPct val="90000"/>
              </a:lnSpc>
            </a:pPr>
            <a:r>
              <a:rPr lang="en-US" sz="3700" i="0" u="none" strike="noStrike" cap="all" dirty="0" err="1">
                <a:effectLst/>
              </a:rPr>
              <a:t>Hvor</a:t>
            </a:r>
            <a:r>
              <a:rPr lang="en-US" sz="3700" i="0" u="none" strike="noStrike" cap="all" dirty="0">
                <a:effectLst/>
              </a:rPr>
              <a:t> mange </a:t>
            </a:r>
            <a:r>
              <a:rPr lang="en-US" sz="3700" i="0" u="none" strike="noStrike" cap="all" dirty="0" err="1">
                <a:effectLst/>
              </a:rPr>
              <a:t>dør</a:t>
            </a:r>
            <a:r>
              <a:rPr lang="en-US" sz="3700" i="0" u="none" strike="noStrike" cap="all" dirty="0">
                <a:effectLst/>
              </a:rPr>
              <a:t> </a:t>
            </a:r>
            <a:r>
              <a:rPr lang="en-US" sz="3700" i="0" u="none" strike="noStrike" cap="all" dirty="0" err="1">
                <a:effectLst/>
              </a:rPr>
              <a:t>af</a:t>
            </a:r>
            <a:r>
              <a:rPr lang="en-US" sz="3700" i="0" u="none" strike="noStrike" cap="all" dirty="0">
                <a:effectLst/>
              </a:rPr>
              <a:t> </a:t>
            </a:r>
            <a:r>
              <a:rPr lang="en-US" sz="3700" i="0" u="none" strike="noStrike" cap="all" dirty="0" err="1">
                <a:effectLst/>
              </a:rPr>
              <a:t>overvægt</a:t>
            </a:r>
            <a:r>
              <a:rPr lang="en-US" sz="3700" i="0" u="none" strike="noStrike" cap="all" dirty="0">
                <a:effectLst/>
              </a:rPr>
              <a:t>? </a:t>
            </a:r>
            <a:br>
              <a:rPr lang="en-US" sz="3700" i="0" u="none" strike="noStrike" cap="all" dirty="0">
                <a:effectLst/>
              </a:rPr>
            </a:br>
            <a:endParaRPr lang="en-US" sz="3700" dirty="0"/>
          </a:p>
        </p:txBody>
      </p:sp>
      <p:pic>
        <p:nvPicPr>
          <p:cNvPr id="9" name="Pladsholder til indhold 8">
            <a:extLst>
              <a:ext uri="{FF2B5EF4-FFF2-40B4-BE49-F238E27FC236}">
                <a16:creationId xmlns:a16="http://schemas.microsoft.com/office/drawing/2014/main" id="{1CDF022E-6044-A304-B078-29D70F0E1EA2}"/>
              </a:ext>
            </a:extLst>
          </p:cNvPr>
          <p:cNvPicPr>
            <a:picLocks noGrp="1" noChangeAspect="1"/>
          </p:cNvPicPr>
          <p:nvPr>
            <p:ph idx="1"/>
          </p:nvPr>
        </p:nvPicPr>
        <p:blipFill>
          <a:blip r:embed="rId2"/>
          <a:stretch>
            <a:fillRect/>
          </a:stretch>
        </p:blipFill>
        <p:spPr>
          <a:xfrm>
            <a:off x="672253" y="929725"/>
            <a:ext cx="6881991" cy="4834599"/>
          </a:xfrm>
          <a:prstGeom prst="rect">
            <a:avLst/>
          </a:prstGeom>
        </p:spPr>
      </p:pic>
      <p:cxnSp>
        <p:nvCxnSpPr>
          <p:cNvPr id="23" name="Straight Connector 22">
            <a:extLst>
              <a:ext uri="{FF2B5EF4-FFF2-40B4-BE49-F238E27FC236}">
                <a16:creationId xmlns:a16="http://schemas.microsoft.com/office/drawing/2014/main" id="{94AC3912-9445-326E-F355-EA4A288013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3190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4" name="Straight Connector 13">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6" name="Rectangle 15">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D9494448-FA59-EF7C-B218-359650540382}"/>
              </a:ext>
            </a:extLst>
          </p:cNvPr>
          <p:cNvSpPr>
            <a:spLocks noGrp="1"/>
          </p:cNvSpPr>
          <p:nvPr>
            <p:ph type="title"/>
          </p:nvPr>
        </p:nvSpPr>
        <p:spPr>
          <a:xfrm>
            <a:off x="640079" y="1021842"/>
            <a:ext cx="3156857" cy="2642616"/>
          </a:xfrm>
        </p:spPr>
        <p:txBody>
          <a:bodyPr vert="horz" lIns="91440" tIns="45720" rIns="91440" bIns="45720" rtlCol="0" anchor="b">
            <a:normAutofit/>
          </a:bodyPr>
          <a:lstStyle/>
          <a:p>
            <a:pPr>
              <a:lnSpc>
                <a:spcPct val="90000"/>
              </a:lnSpc>
            </a:pPr>
            <a:r>
              <a:rPr lang="en-US" sz="4400"/>
              <a:t>HAR VI RÅD TIL SUND KOST? </a:t>
            </a:r>
          </a:p>
        </p:txBody>
      </p:sp>
      <p:cxnSp>
        <p:nvCxnSpPr>
          <p:cNvPr id="18" name="Straight Connector 17">
            <a:extLst>
              <a:ext uri="{FF2B5EF4-FFF2-40B4-BE49-F238E27FC236}">
                <a16:creationId xmlns:a16="http://schemas.microsoft.com/office/drawing/2014/main" id="{750527CE-FCD0-40C8-B37A-39331C2A4FD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4011930"/>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9" name="Pladsholder til indhold 8">
            <a:extLst>
              <a:ext uri="{FF2B5EF4-FFF2-40B4-BE49-F238E27FC236}">
                <a16:creationId xmlns:a16="http://schemas.microsoft.com/office/drawing/2014/main" id="{29293896-EF25-8353-BA6E-528312C9CA2B}"/>
              </a:ext>
            </a:extLst>
          </p:cNvPr>
          <p:cNvPicPr>
            <a:picLocks noGrp="1" noChangeAspect="1"/>
          </p:cNvPicPr>
          <p:nvPr>
            <p:ph idx="1"/>
          </p:nvPr>
        </p:nvPicPr>
        <p:blipFill>
          <a:blip r:embed="rId2"/>
          <a:stretch>
            <a:fillRect/>
          </a:stretch>
        </p:blipFill>
        <p:spPr>
          <a:xfrm>
            <a:off x="3247419" y="141523"/>
            <a:ext cx="8850772" cy="6531408"/>
          </a:xfrm>
          <a:prstGeom prst="rect">
            <a:avLst/>
          </a:prstGeom>
        </p:spPr>
      </p:pic>
    </p:spTree>
    <p:extLst>
      <p:ext uri="{BB962C8B-B14F-4D97-AF65-F5344CB8AC3E}">
        <p14:creationId xmlns:p14="http://schemas.microsoft.com/office/powerpoint/2010/main" val="760271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DBDA151C-5770-45E4-AAFF-59E7F4038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el 1">
            <a:extLst>
              <a:ext uri="{FF2B5EF4-FFF2-40B4-BE49-F238E27FC236}">
                <a16:creationId xmlns:a16="http://schemas.microsoft.com/office/drawing/2014/main" id="{2F03513A-F1E6-458D-BE4A-6FDA2617CDEA}"/>
              </a:ext>
            </a:extLst>
          </p:cNvPr>
          <p:cNvSpPr>
            <a:spLocks noGrp="1"/>
          </p:cNvSpPr>
          <p:nvPr/>
        </p:nvSpPr>
        <p:spPr>
          <a:xfrm>
            <a:off x="640079" y="570750"/>
            <a:ext cx="10890929" cy="1387934"/>
          </a:xfrm>
          <a:prstGeom prst="rect">
            <a:avLst/>
          </a:prstGeom>
        </p:spPr>
        <p:txBody>
          <a:bodyPr vert="horz" lIns="91440" tIns="45720" rIns="91440" bIns="45720" rtlCol="0" anchor="b">
            <a:normAutofit/>
          </a:bodyPr>
          <a:lstStyle>
            <a:lvl1pPr algn="l" defTabSz="685800" rtl="0" eaLnBrk="1" latinLnBrk="0" hangingPunct="1">
              <a:lnSpc>
                <a:spcPct val="90000"/>
              </a:lnSpc>
              <a:spcBef>
                <a:spcPct val="0"/>
              </a:spcBef>
              <a:buNone/>
              <a:defRPr sz="3200" b="0" i="0" kern="1200" cap="all">
                <a:solidFill>
                  <a:schemeClr val="tx1"/>
                </a:solidFill>
                <a:effectLst/>
                <a:latin typeface="+mj-lt"/>
                <a:ea typeface="+mj-ea"/>
                <a:cs typeface="+mj-cs"/>
              </a:defRPr>
            </a:lvl1pPr>
          </a:lstStyle>
          <a:p>
            <a:pPr defTabSz="914400">
              <a:lnSpc>
                <a:spcPct val="100000"/>
              </a:lnSpc>
              <a:spcAft>
                <a:spcPts val="600"/>
              </a:spcAft>
            </a:pPr>
            <a:r>
              <a:rPr lang="en-US" sz="4000" b="1" dirty="0"/>
              <a:t>Middel-</a:t>
            </a:r>
            <a:r>
              <a:rPr lang="en-US" sz="4000" b="1"/>
              <a:t>levetid</a:t>
            </a:r>
            <a:r>
              <a:rPr lang="en-US" sz="4000" b="1" dirty="0"/>
              <a:t> I </a:t>
            </a:r>
            <a:r>
              <a:rPr lang="en-US" sz="4000" b="1"/>
              <a:t>danmark</a:t>
            </a:r>
            <a:r>
              <a:rPr lang="en-US" sz="4000" b="1" dirty="0"/>
              <a:t>. </a:t>
            </a:r>
          </a:p>
          <a:p>
            <a:pPr defTabSz="914400">
              <a:lnSpc>
                <a:spcPct val="100000"/>
              </a:lnSpc>
              <a:spcAft>
                <a:spcPts val="600"/>
              </a:spcAft>
            </a:pPr>
            <a:r>
              <a:rPr lang="en-US" sz="4000" b="1"/>
              <a:t>Hvordan</a:t>
            </a:r>
            <a:r>
              <a:rPr lang="en-US" sz="4000" b="1" dirty="0"/>
              <a:t> </a:t>
            </a:r>
            <a:r>
              <a:rPr lang="en-US" sz="4000" b="1"/>
              <a:t>aflæses</a:t>
            </a:r>
            <a:r>
              <a:rPr lang="en-US" sz="4000" b="1" dirty="0"/>
              <a:t> </a:t>
            </a:r>
            <a:r>
              <a:rPr lang="en-US" sz="4000" b="1"/>
              <a:t>figuren</a:t>
            </a:r>
            <a:r>
              <a:rPr lang="en-US" sz="4000" b="1" dirty="0"/>
              <a:t>?</a:t>
            </a:r>
          </a:p>
        </p:txBody>
      </p:sp>
      <p:cxnSp>
        <p:nvCxnSpPr>
          <p:cNvPr id="15" name="Straight Connector 14">
            <a:extLst>
              <a:ext uri="{FF2B5EF4-FFF2-40B4-BE49-F238E27FC236}">
                <a16:creationId xmlns:a16="http://schemas.microsoft.com/office/drawing/2014/main" id="{E62D3963-2153-4637-96E6-E31BD2CE5D0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2307479"/>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8" name="Pladsholder til indhold 3">
            <a:extLst>
              <a:ext uri="{FF2B5EF4-FFF2-40B4-BE49-F238E27FC236}">
                <a16:creationId xmlns:a16="http://schemas.microsoft.com/office/drawing/2014/main" id="{8CFF8649-3973-4F08-95D0-0C26109A4C5A}"/>
              </a:ext>
            </a:extLst>
          </p:cNvPr>
          <p:cNvGraphicFramePr>
            <a:graphicFrameLocks noGrp="1"/>
          </p:cNvGraphicFramePr>
          <p:nvPr>
            <p:ph idx="1"/>
            <p:extLst>
              <p:ext uri="{D42A27DB-BD31-4B8C-83A1-F6EECF244321}">
                <p14:modId xmlns:p14="http://schemas.microsoft.com/office/powerpoint/2010/main" val="1613792140"/>
              </p:ext>
            </p:extLst>
          </p:nvPr>
        </p:nvGraphicFramePr>
        <p:xfrm>
          <a:off x="640079" y="2559050"/>
          <a:ext cx="10890929" cy="37388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45191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9D09CF-BAE1-1578-0C7A-2EC37CBCEAB4}"/>
              </a:ext>
            </a:extLst>
          </p:cNvPr>
          <p:cNvSpPr>
            <a:spLocks noGrp="1"/>
          </p:cNvSpPr>
          <p:nvPr>
            <p:ph type="title"/>
          </p:nvPr>
        </p:nvSpPr>
        <p:spPr/>
        <p:txBody>
          <a:bodyPr>
            <a:normAutofit fontScale="90000"/>
          </a:bodyPr>
          <a:lstStyle/>
          <a:p>
            <a:r>
              <a:rPr lang="da-DK" dirty="0"/>
              <a:t>Der vil være ca. 8-9 eksamensspørgsmål</a:t>
            </a:r>
            <a:br>
              <a:rPr lang="da-DK" dirty="0"/>
            </a:br>
            <a:r>
              <a:rPr lang="da-DK" dirty="0"/>
              <a:t>- I får dem så snart vi er færdige med undervisning</a:t>
            </a:r>
          </a:p>
        </p:txBody>
      </p:sp>
      <p:pic>
        <p:nvPicPr>
          <p:cNvPr id="5" name="Pladsholder til indhold 4">
            <a:extLst>
              <a:ext uri="{FF2B5EF4-FFF2-40B4-BE49-F238E27FC236}">
                <a16:creationId xmlns:a16="http://schemas.microsoft.com/office/drawing/2014/main" id="{AC4D011A-07FA-2B12-DDBB-9A6E2EA3B889}"/>
              </a:ext>
            </a:extLst>
          </p:cNvPr>
          <p:cNvPicPr>
            <a:picLocks noGrp="1" noChangeAspect="1"/>
          </p:cNvPicPr>
          <p:nvPr>
            <p:ph idx="1"/>
          </p:nvPr>
        </p:nvPicPr>
        <p:blipFill>
          <a:blip r:embed="rId2"/>
          <a:stretch>
            <a:fillRect/>
          </a:stretch>
        </p:blipFill>
        <p:spPr>
          <a:xfrm>
            <a:off x="2341126" y="3109151"/>
            <a:ext cx="9189882" cy="3565525"/>
          </a:xfrm>
        </p:spPr>
      </p:pic>
    </p:spTree>
    <p:extLst>
      <p:ext uri="{BB962C8B-B14F-4D97-AF65-F5344CB8AC3E}">
        <p14:creationId xmlns:p14="http://schemas.microsoft.com/office/powerpoint/2010/main" val="9036586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F5F50DFD-202F-0451-3E27-3045933594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713"/>
          <a:stretch/>
        </p:blipFill>
        <p:spPr bwMode="auto">
          <a:xfrm>
            <a:off x="3893820" y="10"/>
            <a:ext cx="484632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4557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23" name="Rectangle 4122">
            <a:extLst>
              <a:ext uri="{FF2B5EF4-FFF2-40B4-BE49-F238E27FC236}">
                <a16:creationId xmlns:a16="http://schemas.microsoft.com/office/drawing/2014/main" id="{BFDC535F-AC0A-417D-96AB-6706BECACD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72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25" name="Rectangle 4124">
            <a:extLst>
              <a:ext uri="{FF2B5EF4-FFF2-40B4-BE49-F238E27FC236}">
                <a16:creationId xmlns:a16="http://schemas.microsoft.com/office/drawing/2014/main" id="{97AAAF8E-31DB-4148-8FCA-4D8233D691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5953" y="484068"/>
            <a:ext cx="6898027" cy="58893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8" name="Picture 2">
            <a:extLst>
              <a:ext uri="{FF2B5EF4-FFF2-40B4-BE49-F238E27FC236}">
                <a16:creationId xmlns:a16="http://schemas.microsoft.com/office/drawing/2014/main" id="{54B69A02-9B92-84C2-A194-0ED41E8091C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18437" y="1349577"/>
            <a:ext cx="6253058" cy="4158283"/>
          </a:xfrm>
          <a:prstGeom prst="rect">
            <a:avLst/>
          </a:prstGeom>
          <a:noFill/>
          <a:extLst>
            <a:ext uri="{909E8E84-426E-40DD-AFC4-6F175D3DCCD1}">
              <a14:hiddenFill xmlns:a14="http://schemas.microsoft.com/office/drawing/2010/main">
                <a:solidFill>
                  <a:srgbClr val="FFFFFF"/>
                </a:solidFill>
              </a14:hiddenFill>
            </a:ext>
          </a:extLst>
        </p:spPr>
      </p:pic>
      <p:sp>
        <p:nvSpPr>
          <p:cNvPr id="4127" name="Rectangle 4126">
            <a:extLst>
              <a:ext uri="{FF2B5EF4-FFF2-40B4-BE49-F238E27FC236}">
                <a16:creationId xmlns:a16="http://schemas.microsoft.com/office/drawing/2014/main" id="{AA274328-4774-4DF9-BA53-452565122F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1393" y="484069"/>
            <a:ext cx="4145975" cy="34998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99" name="Picture 3">
            <a:extLst>
              <a:ext uri="{FF2B5EF4-FFF2-40B4-BE49-F238E27FC236}">
                <a16:creationId xmlns:a16="http://schemas.microsoft.com/office/drawing/2014/main" id="{23570984-F407-5F16-902B-2D0F09881DD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83059" y="1165712"/>
            <a:ext cx="3502643" cy="2136612"/>
          </a:xfrm>
          <a:prstGeom prst="rect">
            <a:avLst/>
          </a:prstGeom>
          <a:noFill/>
          <a:extLst>
            <a:ext uri="{909E8E84-426E-40DD-AFC4-6F175D3DCCD1}">
              <a14:hiddenFill xmlns:a14="http://schemas.microsoft.com/office/drawing/2010/main">
                <a:solidFill>
                  <a:srgbClr val="FFFFFF"/>
                </a:solidFill>
              </a14:hiddenFill>
            </a:ext>
          </a:extLst>
        </p:spPr>
      </p:pic>
      <p:sp>
        <p:nvSpPr>
          <p:cNvPr id="4129" name="Rectangle 4128">
            <a:extLst>
              <a:ext uri="{FF2B5EF4-FFF2-40B4-BE49-F238E27FC236}">
                <a16:creationId xmlns:a16="http://schemas.microsoft.com/office/drawing/2014/main" id="{01C7B46D-2FEF-4FAA-915B-8B21A66BB6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1393" y="4144834"/>
            <a:ext cx="4145975" cy="221151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00" name="Picture 4">
            <a:extLst>
              <a:ext uri="{FF2B5EF4-FFF2-40B4-BE49-F238E27FC236}">
                <a16:creationId xmlns:a16="http://schemas.microsoft.com/office/drawing/2014/main" id="{011F8303-DE8E-78C6-15E2-EF153BBC5A8E}"/>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883059" y="4628873"/>
            <a:ext cx="3502643" cy="1243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93103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Lyserød vægtstang med båndmål">
            <a:extLst>
              <a:ext uri="{FF2B5EF4-FFF2-40B4-BE49-F238E27FC236}">
                <a16:creationId xmlns:a16="http://schemas.microsoft.com/office/drawing/2014/main" id="{CF7E11E3-1F4A-1DD2-0B57-6FEA87519D02}"/>
              </a:ext>
            </a:extLst>
          </p:cNvPr>
          <p:cNvPicPr>
            <a:picLocks noChangeAspect="1"/>
          </p:cNvPicPr>
          <p:nvPr/>
        </p:nvPicPr>
        <p:blipFill>
          <a:blip r:embed="rId2">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useBgFill="1">
        <p:nvSpPr>
          <p:cNvPr id="25" name="Rectangle 24">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482D8A0-9941-7D20-1481-8AF46FC309FA}"/>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100"/>
              <a:t>Der ikke kun globale men også regionale forskelle! </a:t>
            </a:r>
          </a:p>
        </p:txBody>
      </p:sp>
      <p:cxnSp>
        <p:nvCxnSpPr>
          <p:cNvPr id="27" name="Straight Connector 26">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B9E4E1C2-EE6C-561B-8855-9594ECAA6734}"/>
              </a:ext>
            </a:extLst>
          </p:cNvPr>
          <p:cNvSpPr>
            <a:spLocks noGrp="1"/>
          </p:cNvSpPr>
          <p:nvPr>
            <p:ph idx="1"/>
          </p:nvPr>
        </p:nvSpPr>
        <p:spPr>
          <a:xfrm>
            <a:off x="1049454" y="2662356"/>
            <a:ext cx="4665546" cy="3057911"/>
          </a:xfrm>
        </p:spPr>
        <p:txBody>
          <a:bodyPr>
            <a:normAutofit lnSpcReduction="10000"/>
          </a:bodyPr>
          <a:lstStyle/>
          <a:p>
            <a:r>
              <a:rPr lang="da-DK" dirty="0"/>
              <a:t>Dem skal I nu undersøge for så I er klar til at svare på familiens spørgsmål til fremvisningen.</a:t>
            </a:r>
          </a:p>
          <a:p>
            <a:r>
              <a:rPr lang="da-DK" b="1" dirty="0">
                <a:effectLst>
                  <a:outerShdw blurRad="38100" dist="38100" dir="2700000" algn="tl">
                    <a:srgbClr val="000000">
                      <a:alpha val="43137"/>
                    </a:srgbClr>
                  </a:outerShdw>
                </a:effectLst>
              </a:rPr>
              <a:t>Øvelse på Lectio – Kend din nabo – om forskelle på levevilkår og livsstil i de to kommuner husene er placeret.    </a:t>
            </a:r>
          </a:p>
          <a:p>
            <a:r>
              <a:rPr lang="da-DK" dirty="0"/>
              <a:t>Find opgaven frem fra lev eller overlev – den kan være en hjælp. </a:t>
            </a:r>
          </a:p>
        </p:txBody>
      </p:sp>
    </p:spTree>
    <p:extLst>
      <p:ext uri="{BB962C8B-B14F-4D97-AF65-F5344CB8AC3E}">
        <p14:creationId xmlns:p14="http://schemas.microsoft.com/office/powerpoint/2010/main" val="756459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5" name="Pladsholder til indhold 4" descr="Hvidt puslespil med én rød brik">
            <a:extLst>
              <a:ext uri="{FF2B5EF4-FFF2-40B4-BE49-F238E27FC236}">
                <a16:creationId xmlns:a16="http://schemas.microsoft.com/office/drawing/2014/main" id="{994AD646-E616-25B6-F3D4-715010A877C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10"/>
            <a:ext cx="12192000" cy="6857990"/>
          </a:xfrm>
          <a:prstGeom prst="rect">
            <a:avLst/>
          </a:prstGeom>
        </p:spPr>
      </p:pic>
      <p:sp>
        <p:nvSpPr>
          <p:cNvPr id="14" name="Rectangle 13">
            <a:extLst>
              <a:ext uri="{FF2B5EF4-FFF2-40B4-BE49-F238E27FC236}">
                <a16:creationId xmlns:a16="http://schemas.microsoft.com/office/drawing/2014/main" id="{36136311-C81B-47C5-AE0A-5641A5A595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4444" y="1066800"/>
            <a:ext cx="4682990" cy="4724400"/>
          </a:xfrm>
          <a:prstGeom prst="rect">
            <a:avLst/>
          </a:prstGeom>
          <a:solidFill>
            <a:schemeClr val="bg1">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el 1">
            <a:extLst>
              <a:ext uri="{FF2B5EF4-FFF2-40B4-BE49-F238E27FC236}">
                <a16:creationId xmlns:a16="http://schemas.microsoft.com/office/drawing/2014/main" id="{8F854B16-4C7F-C1C0-C1C3-162EE7C71A06}"/>
              </a:ext>
            </a:extLst>
          </p:cNvPr>
          <p:cNvSpPr>
            <a:spLocks noGrp="1"/>
          </p:cNvSpPr>
          <p:nvPr>
            <p:ph type="title"/>
          </p:nvPr>
        </p:nvSpPr>
        <p:spPr>
          <a:xfrm>
            <a:off x="804818" y="1562101"/>
            <a:ext cx="3905203" cy="2738530"/>
          </a:xfrm>
        </p:spPr>
        <p:txBody>
          <a:bodyPr vert="horz" lIns="91440" tIns="45720" rIns="91440" bIns="45720" rtlCol="0" anchor="t">
            <a:normAutofit fontScale="90000"/>
          </a:bodyPr>
          <a:lstStyle/>
          <a:p>
            <a:r>
              <a:rPr lang="da-DK" sz="4800" b="1" kern="1200" noProof="0" dirty="0">
                <a:solidFill>
                  <a:schemeClr val="tx1"/>
                </a:solidFill>
                <a:latin typeface="+mj-lt"/>
                <a:ea typeface="+mj-ea"/>
                <a:cs typeface="+mj-cs"/>
              </a:rPr>
              <a:t>Opsamling</a:t>
            </a:r>
            <a:br>
              <a:rPr lang="da-DK" sz="4800" b="1" kern="1200" noProof="0" dirty="0">
                <a:solidFill>
                  <a:schemeClr val="tx1"/>
                </a:solidFill>
                <a:latin typeface="+mj-lt"/>
                <a:ea typeface="+mj-ea"/>
                <a:cs typeface="+mj-cs"/>
              </a:rPr>
            </a:br>
            <a:r>
              <a:rPr lang="da-DK" sz="4800" b="1" kern="1200" noProof="0" dirty="0">
                <a:solidFill>
                  <a:schemeClr val="tx1"/>
                </a:solidFill>
                <a:latin typeface="+mj-lt"/>
                <a:ea typeface="+mj-ea"/>
                <a:cs typeface="+mj-cs"/>
              </a:rPr>
              <a:t>- levevilkår og </a:t>
            </a:r>
            <a:r>
              <a:rPr lang="da-DK" sz="4800" noProof="0" dirty="0"/>
              <a:t>livsstil i Danmark</a:t>
            </a:r>
            <a:r>
              <a:rPr lang="da-DK" sz="4800" b="1" kern="1200" noProof="0" dirty="0">
                <a:solidFill>
                  <a:schemeClr val="tx1"/>
                </a:solidFill>
                <a:latin typeface="+mj-lt"/>
                <a:ea typeface="+mj-ea"/>
                <a:cs typeface="+mj-cs"/>
              </a:rPr>
              <a:t> </a:t>
            </a:r>
          </a:p>
        </p:txBody>
      </p:sp>
      <p:cxnSp>
        <p:nvCxnSpPr>
          <p:cNvPr id="16" name="Straight Connector 15">
            <a:extLst>
              <a:ext uri="{FF2B5EF4-FFF2-40B4-BE49-F238E27FC236}">
                <a16:creationId xmlns:a16="http://schemas.microsoft.com/office/drawing/2014/main" id="{7CC73A33-65FF-41A9-A3B0-006753CD102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0800000" flipV="1">
            <a:off x="305077" y="1063752"/>
            <a:ext cx="0" cy="4727448"/>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6793274"/>
      </p:ext>
    </p:extLst>
  </p:cSld>
  <p:clrMapOvr>
    <a:overrideClrMapping bg1="dk1" tx1="lt1" bg2="dk2" tx2="lt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9" name="Straight Connector 1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21" name="Rectangle 20">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EAF5D0E-2275-FCB0-2BB9-EF3C57D57AD2}"/>
              </a:ext>
            </a:extLst>
          </p:cNvPr>
          <p:cNvSpPr>
            <a:spLocks noGrp="1"/>
          </p:cNvSpPr>
          <p:nvPr>
            <p:ph type="title"/>
          </p:nvPr>
        </p:nvSpPr>
        <p:spPr>
          <a:xfrm>
            <a:off x="640080" y="1434438"/>
            <a:ext cx="2983229" cy="2612976"/>
          </a:xfrm>
        </p:spPr>
        <p:txBody>
          <a:bodyPr vert="horz" lIns="91440" tIns="45720" rIns="91440" bIns="45720" rtlCol="0" anchor="t">
            <a:normAutofit/>
          </a:bodyPr>
          <a:lstStyle/>
          <a:p>
            <a:pPr>
              <a:lnSpc>
                <a:spcPct val="90000"/>
              </a:lnSpc>
            </a:pPr>
            <a:r>
              <a:rPr lang="en-US" sz="3400" dirty="0" err="1"/>
              <a:t>Hvordan</a:t>
            </a:r>
            <a:r>
              <a:rPr lang="en-US" sz="3400" dirty="0"/>
              <a:t> ser det </a:t>
            </a:r>
            <a:r>
              <a:rPr lang="en-US" sz="3400" dirty="0" err="1"/>
              <a:t>ud</a:t>
            </a:r>
            <a:r>
              <a:rPr lang="en-US" sz="3400" dirty="0"/>
              <a:t> </a:t>
            </a:r>
            <a:r>
              <a:rPr lang="en-US" sz="3400" dirty="0" err="1"/>
              <a:t>i</a:t>
            </a:r>
            <a:r>
              <a:rPr lang="en-US" sz="3400" dirty="0"/>
              <a:t> </a:t>
            </a:r>
            <a:r>
              <a:rPr lang="en-US" sz="3400" dirty="0" err="1"/>
              <a:t>kommunerne</a:t>
            </a:r>
            <a:r>
              <a:rPr lang="en-US" sz="3400" dirty="0"/>
              <a:t>?</a:t>
            </a:r>
            <a:br>
              <a:rPr lang="en-US" sz="3400" dirty="0"/>
            </a:br>
            <a:r>
              <a:rPr lang="en-US" sz="3400" dirty="0"/>
              <a:t>-</a:t>
            </a:r>
            <a:r>
              <a:rPr lang="en-US" sz="3400" dirty="0" err="1"/>
              <a:t>indkomst</a:t>
            </a:r>
            <a:r>
              <a:rPr lang="en-US" sz="3400" dirty="0"/>
              <a:t> </a:t>
            </a:r>
          </a:p>
        </p:txBody>
      </p:sp>
      <p:pic>
        <p:nvPicPr>
          <p:cNvPr id="5" name="Pladsholder til indhold 4">
            <a:extLst>
              <a:ext uri="{FF2B5EF4-FFF2-40B4-BE49-F238E27FC236}">
                <a16:creationId xmlns:a16="http://schemas.microsoft.com/office/drawing/2014/main" id="{3845BC7D-2D4D-A4E5-68A6-2C11AF8EE283}"/>
              </a:ext>
            </a:extLst>
          </p:cNvPr>
          <p:cNvPicPr>
            <a:picLocks noGrp="1" noChangeAspect="1"/>
          </p:cNvPicPr>
          <p:nvPr>
            <p:ph idx="1"/>
          </p:nvPr>
        </p:nvPicPr>
        <p:blipFill>
          <a:blip r:embed="rId2"/>
          <a:stretch>
            <a:fillRect/>
          </a:stretch>
        </p:blipFill>
        <p:spPr>
          <a:xfrm>
            <a:off x="4229100" y="1029754"/>
            <a:ext cx="7290648" cy="4738921"/>
          </a:xfrm>
          <a:prstGeom prst="rect">
            <a:avLst/>
          </a:prstGeom>
        </p:spPr>
      </p:pic>
      <p:cxnSp>
        <p:nvCxnSpPr>
          <p:cNvPr id="23" name="Straight Connector 22">
            <a:extLst>
              <a:ext uri="{FF2B5EF4-FFF2-40B4-BE49-F238E27FC236}">
                <a16:creationId xmlns:a16="http://schemas.microsoft.com/office/drawing/2014/main" id="{426B4E86-32C4-273A-1ADF-6B44243549D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69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tekst 2">
            <a:extLst>
              <a:ext uri="{FF2B5EF4-FFF2-40B4-BE49-F238E27FC236}">
                <a16:creationId xmlns:a16="http://schemas.microsoft.com/office/drawing/2014/main" id="{222A65C4-2619-8159-D309-0249BB127AB8}"/>
              </a:ext>
            </a:extLst>
          </p:cNvPr>
          <p:cNvSpPr>
            <a:spLocks noGrp="1"/>
          </p:cNvSpPr>
          <p:nvPr>
            <p:ph type="body" idx="1"/>
          </p:nvPr>
        </p:nvSpPr>
        <p:spPr>
          <a:xfrm>
            <a:off x="639604" y="1259792"/>
            <a:ext cx="5212080" cy="695373"/>
          </a:xfrm>
        </p:spPr>
        <p:txBody>
          <a:bodyPr>
            <a:normAutofit lnSpcReduction="10000"/>
          </a:bodyPr>
          <a:lstStyle/>
          <a:p>
            <a:r>
              <a:rPr lang="da-DK" dirty="0"/>
              <a:t>Nettodriftsudgifter til sundhedsområdet </a:t>
            </a:r>
          </a:p>
        </p:txBody>
      </p:sp>
      <p:pic>
        <p:nvPicPr>
          <p:cNvPr id="8" name="Pladsholder til indhold 7">
            <a:extLst>
              <a:ext uri="{FF2B5EF4-FFF2-40B4-BE49-F238E27FC236}">
                <a16:creationId xmlns:a16="http://schemas.microsoft.com/office/drawing/2014/main" id="{5A9D43E1-E5F2-C985-8A29-A61E5ECE4508}"/>
              </a:ext>
            </a:extLst>
          </p:cNvPr>
          <p:cNvPicPr>
            <a:picLocks noGrp="1" noChangeAspect="1"/>
          </p:cNvPicPr>
          <p:nvPr>
            <p:ph sz="half" idx="2"/>
          </p:nvPr>
        </p:nvPicPr>
        <p:blipFill>
          <a:blip r:embed="rId2"/>
          <a:stretch>
            <a:fillRect/>
          </a:stretch>
        </p:blipFill>
        <p:spPr>
          <a:xfrm>
            <a:off x="864974" y="2153356"/>
            <a:ext cx="3237667" cy="4044625"/>
          </a:xfrm>
        </p:spPr>
      </p:pic>
      <p:sp>
        <p:nvSpPr>
          <p:cNvPr id="5" name="Pladsholder til tekst 4">
            <a:extLst>
              <a:ext uri="{FF2B5EF4-FFF2-40B4-BE49-F238E27FC236}">
                <a16:creationId xmlns:a16="http://schemas.microsoft.com/office/drawing/2014/main" id="{8245CF90-9230-4FF6-DD67-4C0502BF3A74}"/>
              </a:ext>
            </a:extLst>
          </p:cNvPr>
          <p:cNvSpPr>
            <a:spLocks noGrp="1"/>
          </p:cNvSpPr>
          <p:nvPr>
            <p:ph type="body" sz="quarter" idx="3"/>
          </p:nvPr>
        </p:nvSpPr>
        <p:spPr>
          <a:xfrm>
            <a:off x="6340318" y="1259792"/>
            <a:ext cx="5212080" cy="695373"/>
          </a:xfrm>
        </p:spPr>
        <p:txBody>
          <a:bodyPr>
            <a:normAutofit lnSpcReduction="10000"/>
          </a:bodyPr>
          <a:lstStyle/>
          <a:p>
            <a:r>
              <a:rPr lang="da-DK" dirty="0"/>
              <a:t>Langtidsledige i %. Af arbejdsstyrken. </a:t>
            </a:r>
          </a:p>
        </p:txBody>
      </p:sp>
      <p:pic>
        <p:nvPicPr>
          <p:cNvPr id="10" name="Pladsholder til indhold 9">
            <a:extLst>
              <a:ext uri="{FF2B5EF4-FFF2-40B4-BE49-F238E27FC236}">
                <a16:creationId xmlns:a16="http://schemas.microsoft.com/office/drawing/2014/main" id="{D5D822C3-CC0B-FA00-D346-66A153F4BAB8}"/>
              </a:ext>
            </a:extLst>
          </p:cNvPr>
          <p:cNvPicPr>
            <a:picLocks noGrp="1" noChangeAspect="1"/>
          </p:cNvPicPr>
          <p:nvPr>
            <p:ph sz="quarter" idx="4"/>
          </p:nvPr>
        </p:nvPicPr>
        <p:blipFill>
          <a:blip r:embed="rId3"/>
          <a:stretch>
            <a:fillRect/>
          </a:stretch>
        </p:blipFill>
        <p:spPr>
          <a:xfrm>
            <a:off x="6340318" y="1955165"/>
            <a:ext cx="3755847" cy="4242435"/>
          </a:xfrm>
        </p:spPr>
      </p:pic>
    </p:spTree>
    <p:extLst>
      <p:ext uri="{BB962C8B-B14F-4D97-AF65-F5344CB8AC3E}">
        <p14:creationId xmlns:p14="http://schemas.microsoft.com/office/powerpoint/2010/main" val="38366977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dsholder til indhold 4">
            <a:extLst>
              <a:ext uri="{FF2B5EF4-FFF2-40B4-BE49-F238E27FC236}">
                <a16:creationId xmlns:a16="http://schemas.microsoft.com/office/drawing/2014/main" id="{7A60D6CA-64F3-874C-41C9-3E87882C4807}"/>
              </a:ext>
            </a:extLst>
          </p:cNvPr>
          <p:cNvPicPr>
            <a:picLocks noGrp="1" noChangeAspect="1"/>
          </p:cNvPicPr>
          <p:nvPr>
            <p:ph idx="1"/>
          </p:nvPr>
        </p:nvPicPr>
        <p:blipFill>
          <a:blip r:embed="rId2"/>
          <a:stretch>
            <a:fillRect/>
          </a:stretch>
        </p:blipFill>
        <p:spPr>
          <a:xfrm>
            <a:off x="3182808" y="615156"/>
            <a:ext cx="6139295" cy="5627688"/>
          </a:xfrm>
        </p:spPr>
      </p:pic>
    </p:spTree>
    <p:extLst>
      <p:ext uri="{BB962C8B-B14F-4D97-AF65-F5344CB8AC3E}">
        <p14:creationId xmlns:p14="http://schemas.microsoft.com/office/powerpoint/2010/main" val="10991205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8" name="Rectangle 17">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C2DE026-DBF0-D384-9F43-B1A65C444F9D}"/>
              </a:ext>
            </a:extLst>
          </p:cNvPr>
          <p:cNvSpPr>
            <a:spLocks noGrp="1"/>
          </p:cNvSpPr>
          <p:nvPr>
            <p:ph type="title"/>
          </p:nvPr>
        </p:nvSpPr>
        <p:spPr>
          <a:xfrm>
            <a:off x="990601" y="971177"/>
            <a:ext cx="10208830" cy="1032576"/>
          </a:xfrm>
        </p:spPr>
        <p:txBody>
          <a:bodyPr vert="horz" lIns="91440" tIns="45720" rIns="91440" bIns="45720" rtlCol="0" anchor="b">
            <a:normAutofit/>
          </a:bodyPr>
          <a:lstStyle/>
          <a:p>
            <a:pPr algn="ctr"/>
            <a:r>
              <a:rPr lang="en-US" sz="4800" dirty="0"/>
              <a:t>KRAM</a:t>
            </a:r>
          </a:p>
        </p:txBody>
      </p:sp>
      <p:pic>
        <p:nvPicPr>
          <p:cNvPr id="11" name="Billede 10">
            <a:extLst>
              <a:ext uri="{FF2B5EF4-FFF2-40B4-BE49-F238E27FC236}">
                <a16:creationId xmlns:a16="http://schemas.microsoft.com/office/drawing/2014/main" id="{DF18286F-43B3-0FBD-C280-3FB7712E20FA}"/>
              </a:ext>
            </a:extLst>
          </p:cNvPr>
          <p:cNvPicPr>
            <a:picLocks noChangeAspect="1"/>
          </p:cNvPicPr>
          <p:nvPr/>
        </p:nvPicPr>
        <p:blipFill>
          <a:blip r:embed="rId2"/>
          <a:stretch>
            <a:fillRect/>
          </a:stretch>
        </p:blipFill>
        <p:spPr>
          <a:xfrm>
            <a:off x="3585241" y="2748982"/>
            <a:ext cx="2509775" cy="3291509"/>
          </a:xfrm>
          <a:prstGeom prst="rect">
            <a:avLst/>
          </a:prstGeom>
        </p:spPr>
      </p:pic>
      <p:pic>
        <p:nvPicPr>
          <p:cNvPr id="7" name="Billede 6">
            <a:extLst>
              <a:ext uri="{FF2B5EF4-FFF2-40B4-BE49-F238E27FC236}">
                <a16:creationId xmlns:a16="http://schemas.microsoft.com/office/drawing/2014/main" id="{DB8D96C2-C920-0CA9-756C-FED0E747059E}"/>
              </a:ext>
            </a:extLst>
          </p:cNvPr>
          <p:cNvPicPr>
            <a:picLocks noChangeAspect="1"/>
          </p:cNvPicPr>
          <p:nvPr/>
        </p:nvPicPr>
        <p:blipFill>
          <a:blip r:embed="rId3"/>
          <a:stretch>
            <a:fillRect/>
          </a:stretch>
        </p:blipFill>
        <p:spPr>
          <a:xfrm>
            <a:off x="990601" y="2786685"/>
            <a:ext cx="2490949" cy="3288383"/>
          </a:xfrm>
          <a:prstGeom prst="rect">
            <a:avLst/>
          </a:prstGeom>
        </p:spPr>
      </p:pic>
      <p:pic>
        <p:nvPicPr>
          <p:cNvPr id="9" name="Billede 8">
            <a:extLst>
              <a:ext uri="{FF2B5EF4-FFF2-40B4-BE49-F238E27FC236}">
                <a16:creationId xmlns:a16="http://schemas.microsoft.com/office/drawing/2014/main" id="{51F82BB5-4F6D-07B9-5D8D-1497087F0D95}"/>
              </a:ext>
            </a:extLst>
          </p:cNvPr>
          <p:cNvPicPr>
            <a:picLocks noChangeAspect="1"/>
          </p:cNvPicPr>
          <p:nvPr/>
        </p:nvPicPr>
        <p:blipFill>
          <a:blip r:embed="rId4"/>
          <a:srcRect t="662"/>
          <a:stretch>
            <a:fillRect/>
          </a:stretch>
        </p:blipFill>
        <p:spPr>
          <a:xfrm>
            <a:off x="8846531" y="2705415"/>
            <a:ext cx="2534756" cy="3335076"/>
          </a:xfrm>
          <a:prstGeom prst="rect">
            <a:avLst/>
          </a:prstGeom>
        </p:spPr>
      </p:pic>
      <p:pic>
        <p:nvPicPr>
          <p:cNvPr id="5" name="Pladsholder til indhold 4">
            <a:extLst>
              <a:ext uri="{FF2B5EF4-FFF2-40B4-BE49-F238E27FC236}">
                <a16:creationId xmlns:a16="http://schemas.microsoft.com/office/drawing/2014/main" id="{CBBAB928-29D8-C3C2-AB7E-57C4D68DB30C}"/>
              </a:ext>
            </a:extLst>
          </p:cNvPr>
          <p:cNvPicPr>
            <a:picLocks noGrp="1" noChangeAspect="1"/>
          </p:cNvPicPr>
          <p:nvPr>
            <p:ph idx="1"/>
          </p:nvPr>
        </p:nvPicPr>
        <p:blipFill>
          <a:blip r:embed="rId5"/>
          <a:stretch>
            <a:fillRect/>
          </a:stretch>
        </p:blipFill>
        <p:spPr>
          <a:xfrm>
            <a:off x="6225299" y="2705415"/>
            <a:ext cx="2490950" cy="3288384"/>
          </a:xfrm>
          <a:prstGeom prst="rect">
            <a:avLst/>
          </a:prstGeom>
        </p:spPr>
      </p:pic>
      <p:cxnSp>
        <p:nvCxnSpPr>
          <p:cNvPr id="20" name="Straight Connector 19">
            <a:extLst>
              <a:ext uri="{FF2B5EF4-FFF2-40B4-BE49-F238E27FC236}">
                <a16:creationId xmlns:a16="http://schemas.microsoft.com/office/drawing/2014/main" id="{A206B996-768A-89D1-081B-4F0E3431999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92570" y="6254496"/>
            <a:ext cx="10208830"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20155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B80513F-4FBB-F6B7-3CFF-25BBFFC5D349}"/>
            </a:ext>
          </a:extLst>
        </p:cNvPr>
        <p:cNvGrpSpPr/>
        <p:nvPr/>
      </p:nvGrpSpPr>
      <p:grpSpPr>
        <a:xfrm>
          <a:off x="0" y="0"/>
          <a:ext cx="0" cy="0"/>
          <a:chOff x="0" y="0"/>
          <a:chExt cx="0" cy="0"/>
        </a:xfrm>
      </p:grpSpPr>
      <p:sp useBgFill="1">
        <p:nvSpPr>
          <p:cNvPr id="35" name="Rectangle 34">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6FB7CD4-EFD4-E492-0058-46673BFE64D4}"/>
              </a:ext>
            </a:extLst>
          </p:cNvPr>
          <p:cNvSpPr>
            <a:spLocks noGrp="1"/>
          </p:cNvSpPr>
          <p:nvPr>
            <p:ph type="title"/>
          </p:nvPr>
        </p:nvSpPr>
        <p:spPr>
          <a:xfrm>
            <a:off x="640080" y="1371600"/>
            <a:ext cx="4038599" cy="1314443"/>
          </a:xfrm>
        </p:spPr>
        <p:txBody>
          <a:bodyPr vert="horz" lIns="91440" tIns="45720" rIns="91440" bIns="45720" rtlCol="0">
            <a:normAutofit/>
          </a:bodyPr>
          <a:lstStyle/>
          <a:p>
            <a:pPr>
              <a:lnSpc>
                <a:spcPct val="90000"/>
              </a:lnSpc>
            </a:pPr>
            <a:r>
              <a:rPr lang="en-US" sz="2800"/>
              <a:t>Hvordan</a:t>
            </a:r>
            <a:r>
              <a:rPr lang="en-US" sz="2800" dirty="0"/>
              <a:t> ser det </a:t>
            </a:r>
            <a:r>
              <a:rPr lang="en-US" sz="2800"/>
              <a:t>ud</a:t>
            </a:r>
            <a:r>
              <a:rPr lang="en-US" sz="2800" dirty="0"/>
              <a:t> </a:t>
            </a:r>
            <a:r>
              <a:rPr lang="en-US" sz="2800"/>
              <a:t>i</a:t>
            </a:r>
            <a:r>
              <a:rPr lang="en-US" sz="2800" dirty="0"/>
              <a:t> </a:t>
            </a:r>
            <a:r>
              <a:rPr lang="da-DK" sz="2800" noProof="0" dirty="0"/>
              <a:t>kommunerne</a:t>
            </a:r>
            <a:r>
              <a:rPr lang="en-US" sz="2800" dirty="0"/>
              <a:t>?</a:t>
            </a:r>
            <a:br>
              <a:rPr lang="en-US" sz="2800" dirty="0"/>
            </a:br>
            <a:r>
              <a:rPr lang="en-US" sz="2800" dirty="0"/>
              <a:t>-KRAM </a:t>
            </a:r>
          </a:p>
        </p:txBody>
      </p:sp>
      <p:sp>
        <p:nvSpPr>
          <p:cNvPr id="4" name="Pladsholder til indhold 3">
            <a:extLst>
              <a:ext uri="{FF2B5EF4-FFF2-40B4-BE49-F238E27FC236}">
                <a16:creationId xmlns:a16="http://schemas.microsoft.com/office/drawing/2014/main" id="{60D5F118-515B-4BF0-0777-277EF2573E13}"/>
              </a:ext>
            </a:extLst>
          </p:cNvPr>
          <p:cNvSpPr>
            <a:spLocks noGrp="1"/>
          </p:cNvSpPr>
          <p:nvPr>
            <p:ph idx="1"/>
          </p:nvPr>
        </p:nvSpPr>
        <p:spPr>
          <a:xfrm>
            <a:off x="640079" y="2853368"/>
            <a:ext cx="4038598" cy="3444549"/>
          </a:xfrm>
        </p:spPr>
        <p:txBody>
          <a:bodyPr>
            <a:normAutofit/>
          </a:bodyPr>
          <a:lstStyle/>
          <a:p>
            <a:pPr marL="0" indent="0">
              <a:lnSpc>
                <a:spcPct val="110000"/>
              </a:lnSpc>
              <a:buNone/>
            </a:pPr>
            <a:r>
              <a:rPr lang="da-DK" sz="1600" dirty="0"/>
              <a:t>Egedal: </a:t>
            </a:r>
          </a:p>
          <a:p>
            <a:pPr>
              <a:lnSpc>
                <a:spcPct val="110000"/>
              </a:lnSpc>
            </a:pPr>
            <a:r>
              <a:rPr lang="da-DK" sz="1600" dirty="0"/>
              <a:t>Andel der ryger dagligt: 10,8%</a:t>
            </a:r>
          </a:p>
          <a:p>
            <a:pPr>
              <a:lnSpc>
                <a:spcPct val="110000"/>
              </a:lnSpc>
            </a:pPr>
            <a:r>
              <a:rPr lang="da-DK" sz="1600" dirty="0"/>
              <a:t>Andel der ikke opfylder WHO’s minimums anbefalinger for fysisk aktivitet: 55,8%</a:t>
            </a:r>
          </a:p>
          <a:p>
            <a:pPr>
              <a:lnSpc>
                <a:spcPct val="110000"/>
              </a:lnSpc>
            </a:pPr>
            <a:r>
              <a:rPr lang="da-DK" sz="1600" dirty="0"/>
              <a:t>Andel der drikker mere end 10 genstande på en fysisk uge: 16,2%</a:t>
            </a:r>
          </a:p>
          <a:p>
            <a:pPr>
              <a:lnSpc>
                <a:spcPct val="110000"/>
              </a:lnSpc>
            </a:pPr>
            <a:r>
              <a:rPr lang="da-DK" sz="1600" dirty="0"/>
              <a:t>Andel med sundt kostmønster: 21,7%</a:t>
            </a:r>
          </a:p>
          <a:p>
            <a:pPr>
              <a:lnSpc>
                <a:spcPct val="110000"/>
              </a:lnSpc>
            </a:pPr>
            <a:r>
              <a:rPr lang="da-DK" sz="1600" dirty="0"/>
              <a:t>Andel med moderat eller svær overvægt; 52%</a:t>
            </a:r>
          </a:p>
          <a:p>
            <a:pPr>
              <a:lnSpc>
                <a:spcPct val="110000"/>
              </a:lnSpc>
            </a:pPr>
            <a:endParaRPr lang="da-DK" sz="1600" dirty="0"/>
          </a:p>
          <a:p>
            <a:pPr>
              <a:lnSpc>
                <a:spcPct val="110000"/>
              </a:lnSpc>
            </a:pPr>
            <a:endParaRPr lang="da-DK" sz="1600" dirty="0"/>
          </a:p>
          <a:p>
            <a:pPr>
              <a:lnSpc>
                <a:spcPct val="110000"/>
              </a:lnSpc>
            </a:pPr>
            <a:endParaRPr lang="da-DK" sz="1600" dirty="0"/>
          </a:p>
          <a:p>
            <a:pPr>
              <a:lnSpc>
                <a:spcPct val="110000"/>
              </a:lnSpc>
            </a:pPr>
            <a:endParaRPr lang="da-DK" sz="1600" dirty="0"/>
          </a:p>
        </p:txBody>
      </p:sp>
      <p:pic>
        <p:nvPicPr>
          <p:cNvPr id="13" name="Billede 12">
            <a:extLst>
              <a:ext uri="{FF2B5EF4-FFF2-40B4-BE49-F238E27FC236}">
                <a16:creationId xmlns:a16="http://schemas.microsoft.com/office/drawing/2014/main" id="{C728674A-F11B-3868-C2DF-5A6ABD59405E}"/>
              </a:ext>
            </a:extLst>
          </p:cNvPr>
          <p:cNvPicPr>
            <a:picLocks noChangeAspect="1"/>
          </p:cNvPicPr>
          <p:nvPr/>
        </p:nvPicPr>
        <p:blipFill>
          <a:blip r:embed="rId2"/>
          <a:srcRect l="928" r="6525" b="5"/>
          <a:stretch/>
        </p:blipFill>
        <p:spPr>
          <a:xfrm>
            <a:off x="9280729" y="4403614"/>
            <a:ext cx="2599202" cy="2029055"/>
          </a:xfrm>
          <a:prstGeom prst="rect">
            <a:avLst/>
          </a:prstGeom>
        </p:spPr>
      </p:pic>
      <p:pic>
        <p:nvPicPr>
          <p:cNvPr id="9" name="Billede 8">
            <a:extLst>
              <a:ext uri="{FF2B5EF4-FFF2-40B4-BE49-F238E27FC236}">
                <a16:creationId xmlns:a16="http://schemas.microsoft.com/office/drawing/2014/main" id="{22D89CC8-D748-6C69-7CA8-04812FFCE027}"/>
              </a:ext>
            </a:extLst>
          </p:cNvPr>
          <p:cNvPicPr>
            <a:picLocks noChangeAspect="1"/>
          </p:cNvPicPr>
          <p:nvPr/>
        </p:nvPicPr>
        <p:blipFill>
          <a:blip r:embed="rId3"/>
          <a:srcRect l="1806" r="6281" b="2"/>
          <a:stretch/>
        </p:blipFill>
        <p:spPr>
          <a:xfrm>
            <a:off x="9276564" y="2415621"/>
            <a:ext cx="2599202" cy="2036043"/>
          </a:xfrm>
          <a:prstGeom prst="rect">
            <a:avLst/>
          </a:prstGeom>
        </p:spPr>
      </p:pic>
      <p:pic>
        <p:nvPicPr>
          <p:cNvPr id="15" name="Billede 14">
            <a:extLst>
              <a:ext uri="{FF2B5EF4-FFF2-40B4-BE49-F238E27FC236}">
                <a16:creationId xmlns:a16="http://schemas.microsoft.com/office/drawing/2014/main" id="{C7F4B48F-2DD3-68C8-10D5-8B192D564E2E}"/>
              </a:ext>
            </a:extLst>
          </p:cNvPr>
          <p:cNvPicPr>
            <a:picLocks noChangeAspect="1"/>
          </p:cNvPicPr>
          <p:nvPr/>
        </p:nvPicPr>
        <p:blipFill>
          <a:blip r:embed="rId4"/>
          <a:srcRect r="3314" b="-7"/>
          <a:stretch/>
        </p:blipFill>
        <p:spPr>
          <a:xfrm>
            <a:off x="9257174" y="425329"/>
            <a:ext cx="2691186" cy="1990291"/>
          </a:xfrm>
          <a:prstGeom prst="rect">
            <a:avLst/>
          </a:prstGeom>
        </p:spPr>
      </p:pic>
      <p:pic>
        <p:nvPicPr>
          <p:cNvPr id="11" name="Billede 10">
            <a:extLst>
              <a:ext uri="{FF2B5EF4-FFF2-40B4-BE49-F238E27FC236}">
                <a16:creationId xmlns:a16="http://schemas.microsoft.com/office/drawing/2014/main" id="{81BD6FD0-360A-7F44-8065-7C5013732EDC}"/>
              </a:ext>
            </a:extLst>
          </p:cNvPr>
          <p:cNvPicPr>
            <a:picLocks noChangeAspect="1"/>
          </p:cNvPicPr>
          <p:nvPr/>
        </p:nvPicPr>
        <p:blipFill>
          <a:blip r:embed="rId5"/>
          <a:srcRect r="1125" b="-4"/>
          <a:stretch/>
        </p:blipFill>
        <p:spPr>
          <a:xfrm>
            <a:off x="5393268" y="3452976"/>
            <a:ext cx="3777399" cy="2808090"/>
          </a:xfrm>
          <a:prstGeom prst="rect">
            <a:avLst/>
          </a:prstGeom>
        </p:spPr>
      </p:pic>
      <p:pic>
        <p:nvPicPr>
          <p:cNvPr id="7" name="Billede 6">
            <a:extLst>
              <a:ext uri="{FF2B5EF4-FFF2-40B4-BE49-F238E27FC236}">
                <a16:creationId xmlns:a16="http://schemas.microsoft.com/office/drawing/2014/main" id="{35D16D80-45EE-1C56-FD10-DDB9515D8E50}"/>
              </a:ext>
            </a:extLst>
          </p:cNvPr>
          <p:cNvPicPr>
            <a:picLocks noChangeAspect="1"/>
          </p:cNvPicPr>
          <p:nvPr/>
        </p:nvPicPr>
        <p:blipFill>
          <a:blip r:embed="rId6"/>
          <a:srcRect r="1961" b="-7"/>
          <a:stretch/>
        </p:blipFill>
        <p:spPr>
          <a:xfrm>
            <a:off x="5393268" y="467132"/>
            <a:ext cx="3777399" cy="2793588"/>
          </a:xfrm>
          <a:prstGeom prst="rect">
            <a:avLst/>
          </a:prstGeom>
        </p:spPr>
      </p:pic>
      <p:cxnSp>
        <p:nvCxnSpPr>
          <p:cNvPr id="37" name="Straight Connector 36">
            <a:extLst>
              <a:ext uri="{FF2B5EF4-FFF2-40B4-BE49-F238E27FC236}">
                <a16:creationId xmlns:a16="http://schemas.microsoft.com/office/drawing/2014/main" id="{E16CB74F-F3CC-4B0B-B50E-878BEDB2CF1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6280"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186086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CDCE96-D067-631C-9291-AF2E8555EDA2}"/>
              </a:ext>
            </a:extLst>
          </p:cNvPr>
          <p:cNvSpPr>
            <a:spLocks noGrp="1"/>
          </p:cNvSpPr>
          <p:nvPr>
            <p:ph type="title"/>
          </p:nvPr>
        </p:nvSpPr>
        <p:spPr/>
        <p:txBody>
          <a:bodyPr/>
          <a:lstStyle/>
          <a:p>
            <a:r>
              <a:rPr lang="da-DK" dirty="0"/>
              <a:t>TIL SLUT – hvad kan vi konkludere?  </a:t>
            </a:r>
          </a:p>
        </p:txBody>
      </p:sp>
      <p:sp>
        <p:nvSpPr>
          <p:cNvPr id="3" name="Pladsholder til indhold 2">
            <a:extLst>
              <a:ext uri="{FF2B5EF4-FFF2-40B4-BE49-F238E27FC236}">
                <a16:creationId xmlns:a16="http://schemas.microsoft.com/office/drawing/2014/main" id="{57C8D522-B858-F579-413B-9C0D6A6D167E}"/>
              </a:ext>
            </a:extLst>
          </p:cNvPr>
          <p:cNvSpPr>
            <a:spLocks noGrp="1"/>
          </p:cNvSpPr>
          <p:nvPr>
            <p:ph idx="1"/>
          </p:nvPr>
        </p:nvSpPr>
        <p:spPr/>
        <p:txBody>
          <a:bodyPr/>
          <a:lstStyle/>
          <a:p>
            <a:pPr marL="0" indent="0">
              <a:buNone/>
            </a:pPr>
            <a:endParaRPr lang="da-DK" dirty="0"/>
          </a:p>
        </p:txBody>
      </p:sp>
    </p:spTree>
    <p:extLst>
      <p:ext uri="{BB962C8B-B14F-4D97-AF65-F5344CB8AC3E}">
        <p14:creationId xmlns:p14="http://schemas.microsoft.com/office/powerpoint/2010/main" val="1597721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4" name="Picture 3" descr="Hånd Holdings taster">
            <a:extLst>
              <a:ext uri="{FF2B5EF4-FFF2-40B4-BE49-F238E27FC236}">
                <a16:creationId xmlns:a16="http://schemas.microsoft.com/office/drawing/2014/main" id="{A3B98ABC-877A-1EDF-AB43-2294A614F01F}"/>
              </a:ext>
            </a:extLst>
          </p:cNvPr>
          <p:cNvPicPr>
            <a:picLocks noChangeAspect="1"/>
          </p:cNvPicPr>
          <p:nvPr/>
        </p:nvPicPr>
        <p:blipFill>
          <a:blip r:embed="rId2">
            <a:extLst>
              <a:ext uri="{28A0092B-C50C-407E-A947-70E740481C1C}">
                <a14:useLocalDpi xmlns:a14="http://schemas.microsoft.com/office/drawing/2010/main" val="0"/>
              </a:ext>
            </a:extLst>
          </a:blip>
          <a:srcRect t="13257" b="2473"/>
          <a:stretch/>
        </p:blipFill>
        <p:spPr>
          <a:xfrm>
            <a:off x="1" y="10"/>
            <a:ext cx="12192000" cy="6857990"/>
          </a:xfrm>
          <a:prstGeom prst="rect">
            <a:avLst/>
          </a:prstGeom>
        </p:spPr>
      </p:pic>
      <p:sp>
        <p:nvSpPr>
          <p:cNvPr id="20" name="Rectangle 19">
            <a:extLst>
              <a:ext uri="{FF2B5EF4-FFF2-40B4-BE49-F238E27FC236}">
                <a16:creationId xmlns:a16="http://schemas.microsoft.com/office/drawing/2014/main" id="{36136311-C81B-47C5-AE0A-5641A5A595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94444" y="1066800"/>
            <a:ext cx="4682990" cy="4724400"/>
          </a:xfrm>
          <a:prstGeom prst="rect">
            <a:avLst/>
          </a:prstGeom>
          <a:solidFill>
            <a:schemeClr val="bg1">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el 1">
            <a:extLst>
              <a:ext uri="{FF2B5EF4-FFF2-40B4-BE49-F238E27FC236}">
                <a16:creationId xmlns:a16="http://schemas.microsoft.com/office/drawing/2014/main" id="{09F5AC3B-78B6-602B-93FB-4C7BF8C1AD6F}"/>
              </a:ext>
            </a:extLst>
          </p:cNvPr>
          <p:cNvSpPr>
            <a:spLocks noGrp="1"/>
          </p:cNvSpPr>
          <p:nvPr>
            <p:ph type="ctrTitle"/>
          </p:nvPr>
        </p:nvSpPr>
        <p:spPr>
          <a:xfrm>
            <a:off x="804818" y="1562101"/>
            <a:ext cx="3905203" cy="2738530"/>
          </a:xfrm>
        </p:spPr>
        <p:txBody>
          <a:bodyPr anchor="t">
            <a:normAutofit/>
          </a:bodyPr>
          <a:lstStyle/>
          <a:p>
            <a:r>
              <a:rPr lang="da-DK" sz="4800"/>
              <a:t>Købt eller solgt</a:t>
            </a:r>
          </a:p>
        </p:txBody>
      </p:sp>
      <p:sp>
        <p:nvSpPr>
          <p:cNvPr id="3" name="Undertitel 2">
            <a:extLst>
              <a:ext uri="{FF2B5EF4-FFF2-40B4-BE49-F238E27FC236}">
                <a16:creationId xmlns:a16="http://schemas.microsoft.com/office/drawing/2014/main" id="{AC7A7C1A-D234-F00D-CA3E-75AA661A89D8}"/>
              </a:ext>
            </a:extLst>
          </p:cNvPr>
          <p:cNvSpPr>
            <a:spLocks noGrp="1"/>
          </p:cNvSpPr>
          <p:nvPr>
            <p:ph type="subTitle" idx="1"/>
          </p:nvPr>
        </p:nvSpPr>
        <p:spPr>
          <a:xfrm>
            <a:off x="804818" y="4321622"/>
            <a:ext cx="3816351" cy="941832"/>
          </a:xfrm>
        </p:spPr>
        <p:txBody>
          <a:bodyPr>
            <a:normAutofit/>
          </a:bodyPr>
          <a:lstStyle/>
          <a:p>
            <a:r>
              <a:rPr lang="da-DK" dirty="0"/>
              <a:t>Særfagligt forløb i geografi - repetition</a:t>
            </a:r>
          </a:p>
        </p:txBody>
      </p:sp>
      <p:cxnSp>
        <p:nvCxnSpPr>
          <p:cNvPr id="22" name="Straight Connector 21">
            <a:extLst>
              <a:ext uri="{FF2B5EF4-FFF2-40B4-BE49-F238E27FC236}">
                <a16:creationId xmlns:a16="http://schemas.microsoft.com/office/drawing/2014/main" id="{7CC73A33-65FF-41A9-A3B0-006753CD102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0800000" flipV="1">
            <a:off x="305077" y="1063752"/>
            <a:ext cx="0" cy="4727448"/>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27013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4FEBDB1-DDED-2F72-8996-13C9666BDCFF}"/>
              </a:ext>
            </a:extLst>
          </p:cNvPr>
          <p:cNvSpPr>
            <a:spLocks noGrp="1"/>
          </p:cNvSpPr>
          <p:nvPr>
            <p:ph type="title"/>
          </p:nvPr>
        </p:nvSpPr>
        <p:spPr>
          <a:xfrm>
            <a:off x="7537528" y="1032764"/>
            <a:ext cx="4308672" cy="3224045"/>
          </a:xfrm>
        </p:spPr>
        <p:txBody>
          <a:bodyPr vert="horz" lIns="91440" tIns="45720" rIns="91440" bIns="45720" rtlCol="0" anchor="b">
            <a:normAutofit/>
          </a:bodyPr>
          <a:lstStyle/>
          <a:p>
            <a:r>
              <a:rPr lang="en-US" sz="5800" b="1" kern="1200">
                <a:solidFill>
                  <a:schemeClr val="tx1"/>
                </a:solidFill>
                <a:latin typeface="+mj-lt"/>
                <a:ea typeface="+mj-ea"/>
                <a:cs typeface="+mj-cs"/>
              </a:rPr>
              <a:t>Energi – Solceller og solhøjde </a:t>
            </a:r>
          </a:p>
        </p:txBody>
      </p:sp>
      <p:pic>
        <p:nvPicPr>
          <p:cNvPr id="5" name="Picture 4" descr="Rækker af solsystemet">
            <a:extLst>
              <a:ext uri="{FF2B5EF4-FFF2-40B4-BE49-F238E27FC236}">
                <a16:creationId xmlns:a16="http://schemas.microsoft.com/office/drawing/2014/main" id="{A9F77D03-8829-1BD3-8A71-9FD35317A348}"/>
              </a:ext>
            </a:extLst>
          </p:cNvPr>
          <p:cNvPicPr>
            <a:picLocks noChangeAspect="1"/>
          </p:cNvPicPr>
          <p:nvPr/>
        </p:nvPicPr>
        <p:blipFill>
          <a:blip r:embed="rId2"/>
          <a:srcRect l="14478" r="18313" b="375"/>
          <a:stretch/>
        </p:blipFill>
        <p:spPr>
          <a:xfrm>
            <a:off x="20" y="10"/>
            <a:ext cx="6931132" cy="6857990"/>
          </a:xfrm>
          <a:prstGeom prst="rect">
            <a:avLst/>
          </a:prstGeom>
        </p:spPr>
      </p:pic>
    </p:spTree>
    <p:extLst>
      <p:ext uri="{BB962C8B-B14F-4D97-AF65-F5344CB8AC3E}">
        <p14:creationId xmlns:p14="http://schemas.microsoft.com/office/powerpoint/2010/main" val="3295015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1B15ED8-D31D-46A6-94A7-88C48669EA37}"/>
              </a:ext>
            </a:extLst>
          </p:cNvPr>
          <p:cNvSpPr>
            <a:spLocks noGrp="1"/>
          </p:cNvSpPr>
          <p:nvPr>
            <p:ph type="title"/>
          </p:nvPr>
        </p:nvSpPr>
        <p:spPr>
          <a:xfrm>
            <a:off x="640080" y="914399"/>
            <a:ext cx="3000587" cy="4160520"/>
          </a:xfrm>
        </p:spPr>
        <p:txBody>
          <a:bodyPr anchor="t">
            <a:normAutofit/>
          </a:bodyPr>
          <a:lstStyle/>
          <a:p>
            <a:r>
              <a:rPr lang="da-DK" sz="3600"/>
              <a:t>Program for i dag </a:t>
            </a:r>
            <a:endParaRPr lang="da-DK" sz="3600" dirty="0"/>
          </a:p>
        </p:txBody>
      </p:sp>
      <p:graphicFrame>
        <p:nvGraphicFramePr>
          <p:cNvPr id="5" name="Pladsholder til indhold 2">
            <a:extLst>
              <a:ext uri="{FF2B5EF4-FFF2-40B4-BE49-F238E27FC236}">
                <a16:creationId xmlns:a16="http://schemas.microsoft.com/office/drawing/2014/main" id="{DD8D0D15-C992-5396-05D8-41A1AC04E4D8}"/>
              </a:ext>
            </a:extLst>
          </p:cNvPr>
          <p:cNvGraphicFramePr>
            <a:graphicFrameLocks noGrp="1"/>
          </p:cNvGraphicFramePr>
          <p:nvPr>
            <p:ph idx="1"/>
          </p:nvPr>
        </p:nvGraphicFramePr>
        <p:xfrm>
          <a:off x="4303332" y="891606"/>
          <a:ext cx="7216416" cy="51112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08916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tediagram: Proces 2">
            <a:extLst>
              <a:ext uri="{FF2B5EF4-FFF2-40B4-BE49-F238E27FC236}">
                <a16:creationId xmlns:a16="http://schemas.microsoft.com/office/drawing/2014/main" id="{853360D2-3F6A-4EA4-923A-99164D77F257}"/>
              </a:ext>
            </a:extLst>
          </p:cNvPr>
          <p:cNvSpPr/>
          <p:nvPr/>
        </p:nvSpPr>
        <p:spPr>
          <a:xfrm>
            <a:off x="5685569" y="3733248"/>
            <a:ext cx="2012290" cy="254725"/>
          </a:xfrm>
          <a:prstGeom prst="flowChartProcess">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350" dirty="0">
                <a:solidFill>
                  <a:srgbClr val="FF0000"/>
                </a:solidFill>
              </a:rPr>
              <a:t>solstråle</a:t>
            </a:r>
          </a:p>
        </p:txBody>
      </p:sp>
      <p:sp>
        <p:nvSpPr>
          <p:cNvPr id="4" name="Rutediagram: Proces 3">
            <a:extLst>
              <a:ext uri="{FF2B5EF4-FFF2-40B4-BE49-F238E27FC236}">
                <a16:creationId xmlns:a16="http://schemas.microsoft.com/office/drawing/2014/main" id="{15645AE3-8F84-48A7-B6F3-719B11653BEF}"/>
              </a:ext>
            </a:extLst>
          </p:cNvPr>
          <p:cNvSpPr/>
          <p:nvPr/>
        </p:nvSpPr>
        <p:spPr>
          <a:xfrm>
            <a:off x="5356834" y="2926379"/>
            <a:ext cx="2284022" cy="254725"/>
          </a:xfrm>
          <a:prstGeom prst="flowChartProcess">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350" dirty="0">
                <a:solidFill>
                  <a:srgbClr val="FF0000"/>
                </a:solidFill>
              </a:rPr>
              <a:t>solstråle</a:t>
            </a:r>
          </a:p>
        </p:txBody>
      </p:sp>
      <p:sp>
        <p:nvSpPr>
          <p:cNvPr id="5" name="Rutediagram: Proces 4">
            <a:extLst>
              <a:ext uri="{FF2B5EF4-FFF2-40B4-BE49-F238E27FC236}">
                <a16:creationId xmlns:a16="http://schemas.microsoft.com/office/drawing/2014/main" id="{7B1BE808-C2EB-4F09-8DEB-80879E7E0BC5}"/>
              </a:ext>
            </a:extLst>
          </p:cNvPr>
          <p:cNvSpPr/>
          <p:nvPr/>
        </p:nvSpPr>
        <p:spPr>
          <a:xfrm>
            <a:off x="4348762" y="2186320"/>
            <a:ext cx="3164495" cy="254725"/>
          </a:xfrm>
          <a:prstGeom prst="flowChartProcess">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350" dirty="0">
                <a:solidFill>
                  <a:srgbClr val="FF0000"/>
                </a:solidFill>
              </a:rPr>
              <a:t>solstråle</a:t>
            </a:r>
          </a:p>
        </p:txBody>
      </p:sp>
      <p:sp>
        <p:nvSpPr>
          <p:cNvPr id="10" name="Ellipse 9">
            <a:extLst>
              <a:ext uri="{FF2B5EF4-FFF2-40B4-BE49-F238E27FC236}">
                <a16:creationId xmlns:a16="http://schemas.microsoft.com/office/drawing/2014/main" id="{31A62785-3627-45AA-8415-C750F88A4054}"/>
              </a:ext>
            </a:extLst>
          </p:cNvPr>
          <p:cNvSpPr/>
          <p:nvPr/>
        </p:nvSpPr>
        <p:spPr>
          <a:xfrm>
            <a:off x="7477389" y="-1397460"/>
            <a:ext cx="6866883" cy="919842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a-DK" sz="4950" b="1" dirty="0">
                <a:solidFill>
                  <a:schemeClr val="tx1"/>
                </a:solidFill>
              </a:rPr>
              <a:t>Solen</a:t>
            </a:r>
            <a:br>
              <a:rPr lang="da-DK" sz="4950" b="1" dirty="0">
                <a:solidFill>
                  <a:schemeClr val="tx1"/>
                </a:solidFill>
              </a:rPr>
            </a:br>
            <a:r>
              <a:rPr lang="da-DK" b="1" dirty="0">
                <a:solidFill>
                  <a:schemeClr val="tx1"/>
                </a:solidFill>
              </a:rPr>
              <a:t>diameter: 1.4 mio. km</a:t>
            </a:r>
            <a:endParaRPr lang="da-DK" sz="1350" b="1" dirty="0">
              <a:solidFill>
                <a:schemeClr val="tx1"/>
              </a:solidFill>
            </a:endParaRPr>
          </a:p>
        </p:txBody>
      </p:sp>
      <p:sp>
        <p:nvSpPr>
          <p:cNvPr id="29" name="Tekstfelt 28">
            <a:extLst>
              <a:ext uri="{FF2B5EF4-FFF2-40B4-BE49-F238E27FC236}">
                <a16:creationId xmlns:a16="http://schemas.microsoft.com/office/drawing/2014/main" id="{2371E84F-E7FF-4E52-B1CC-B62911FBE943}"/>
              </a:ext>
            </a:extLst>
          </p:cNvPr>
          <p:cNvSpPr txBox="1"/>
          <p:nvPr/>
        </p:nvSpPr>
        <p:spPr>
          <a:xfrm rot="5756001">
            <a:off x="4697144" y="3195376"/>
            <a:ext cx="260084" cy="300082"/>
          </a:xfrm>
          <a:prstGeom prst="rect">
            <a:avLst/>
          </a:prstGeom>
          <a:noFill/>
        </p:spPr>
        <p:txBody>
          <a:bodyPr wrap="square" rtlCol="0">
            <a:spAutoFit/>
          </a:bodyPr>
          <a:lstStyle/>
          <a:p>
            <a:r>
              <a:rPr lang="da-DK" sz="1350" dirty="0">
                <a:solidFill>
                  <a:schemeClr val="bg1"/>
                </a:solidFill>
              </a:rPr>
              <a:t>A</a:t>
            </a:r>
          </a:p>
        </p:txBody>
      </p:sp>
      <p:sp>
        <p:nvSpPr>
          <p:cNvPr id="33" name="Tekstfelt 32">
            <a:extLst>
              <a:ext uri="{FF2B5EF4-FFF2-40B4-BE49-F238E27FC236}">
                <a16:creationId xmlns:a16="http://schemas.microsoft.com/office/drawing/2014/main" id="{3416A000-6FB6-42D9-BD0A-158A28A69861}"/>
              </a:ext>
            </a:extLst>
          </p:cNvPr>
          <p:cNvSpPr txBox="1"/>
          <p:nvPr/>
        </p:nvSpPr>
        <p:spPr>
          <a:xfrm>
            <a:off x="4149476" y="5295452"/>
            <a:ext cx="296876" cy="300082"/>
          </a:xfrm>
          <a:prstGeom prst="rect">
            <a:avLst/>
          </a:prstGeom>
          <a:noFill/>
        </p:spPr>
        <p:txBody>
          <a:bodyPr wrap="none" rtlCol="0">
            <a:spAutoFit/>
          </a:bodyPr>
          <a:lstStyle/>
          <a:p>
            <a:r>
              <a:rPr lang="da-DK" sz="1350" dirty="0">
                <a:solidFill>
                  <a:schemeClr val="bg1"/>
                </a:solidFill>
              </a:rPr>
              <a:t>C</a:t>
            </a:r>
          </a:p>
        </p:txBody>
      </p:sp>
      <p:sp>
        <p:nvSpPr>
          <p:cNvPr id="35" name="Venstre klammeparentes 34">
            <a:extLst>
              <a:ext uri="{FF2B5EF4-FFF2-40B4-BE49-F238E27FC236}">
                <a16:creationId xmlns:a16="http://schemas.microsoft.com/office/drawing/2014/main" id="{BA680128-0001-4303-BBF3-FA2D004CD8C8}"/>
              </a:ext>
            </a:extLst>
          </p:cNvPr>
          <p:cNvSpPr/>
          <p:nvPr/>
        </p:nvSpPr>
        <p:spPr>
          <a:xfrm>
            <a:off x="5569451" y="3716553"/>
            <a:ext cx="116119" cy="254725"/>
          </a:xfrm>
          <a:prstGeom prst="lef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37" name="Venstre klammeparentes 36">
            <a:extLst>
              <a:ext uri="{FF2B5EF4-FFF2-40B4-BE49-F238E27FC236}">
                <a16:creationId xmlns:a16="http://schemas.microsoft.com/office/drawing/2014/main" id="{B4AF6067-7E71-490C-B217-B31E1690331B}"/>
              </a:ext>
            </a:extLst>
          </p:cNvPr>
          <p:cNvSpPr/>
          <p:nvPr/>
        </p:nvSpPr>
        <p:spPr>
          <a:xfrm rot="17752439">
            <a:off x="4612416" y="2054797"/>
            <a:ext cx="34289" cy="618383"/>
          </a:xfrm>
          <a:prstGeom prst="lef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39" name="Venstre klammeparentes 38">
            <a:extLst>
              <a:ext uri="{FF2B5EF4-FFF2-40B4-BE49-F238E27FC236}">
                <a16:creationId xmlns:a16="http://schemas.microsoft.com/office/drawing/2014/main" id="{7B7045DD-FFE4-46F3-80BF-64208C852BD9}"/>
              </a:ext>
            </a:extLst>
          </p:cNvPr>
          <p:cNvSpPr/>
          <p:nvPr/>
        </p:nvSpPr>
        <p:spPr>
          <a:xfrm rot="20042195">
            <a:off x="5392559" y="2951354"/>
            <a:ext cx="130520" cy="276167"/>
          </a:xfrm>
          <a:prstGeom prst="lef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40" name="Tekstfelt 39">
            <a:extLst>
              <a:ext uri="{FF2B5EF4-FFF2-40B4-BE49-F238E27FC236}">
                <a16:creationId xmlns:a16="http://schemas.microsoft.com/office/drawing/2014/main" id="{63FC4D76-6341-4193-A603-08EB20ABA327}"/>
              </a:ext>
            </a:extLst>
          </p:cNvPr>
          <p:cNvSpPr txBox="1"/>
          <p:nvPr/>
        </p:nvSpPr>
        <p:spPr>
          <a:xfrm>
            <a:off x="5217821" y="3727682"/>
            <a:ext cx="301686" cy="300082"/>
          </a:xfrm>
          <a:prstGeom prst="rect">
            <a:avLst/>
          </a:prstGeom>
          <a:noFill/>
        </p:spPr>
        <p:txBody>
          <a:bodyPr wrap="none" rtlCol="0">
            <a:spAutoFit/>
          </a:bodyPr>
          <a:lstStyle/>
          <a:p>
            <a:r>
              <a:rPr lang="da-DK" sz="1350" dirty="0">
                <a:solidFill>
                  <a:schemeClr val="bg1"/>
                </a:solidFill>
              </a:rPr>
              <a:t>A</a:t>
            </a:r>
          </a:p>
        </p:txBody>
      </p:sp>
      <p:sp>
        <p:nvSpPr>
          <p:cNvPr id="42" name="Tekstfelt 41">
            <a:extLst>
              <a:ext uri="{FF2B5EF4-FFF2-40B4-BE49-F238E27FC236}">
                <a16:creationId xmlns:a16="http://schemas.microsoft.com/office/drawing/2014/main" id="{831A6261-283A-45A1-A878-E44F46EE4FFF}"/>
              </a:ext>
            </a:extLst>
          </p:cNvPr>
          <p:cNvSpPr txBox="1"/>
          <p:nvPr/>
        </p:nvSpPr>
        <p:spPr>
          <a:xfrm>
            <a:off x="5090419" y="3083596"/>
            <a:ext cx="296876" cy="300082"/>
          </a:xfrm>
          <a:prstGeom prst="rect">
            <a:avLst/>
          </a:prstGeom>
          <a:noFill/>
        </p:spPr>
        <p:txBody>
          <a:bodyPr wrap="none" rtlCol="0">
            <a:spAutoFit/>
          </a:bodyPr>
          <a:lstStyle/>
          <a:p>
            <a:r>
              <a:rPr lang="da-DK" sz="1350" dirty="0">
                <a:solidFill>
                  <a:schemeClr val="bg1"/>
                </a:solidFill>
              </a:rPr>
              <a:t>B</a:t>
            </a:r>
          </a:p>
        </p:txBody>
      </p:sp>
      <p:sp>
        <p:nvSpPr>
          <p:cNvPr id="44" name="Tekstfelt 43">
            <a:extLst>
              <a:ext uri="{FF2B5EF4-FFF2-40B4-BE49-F238E27FC236}">
                <a16:creationId xmlns:a16="http://schemas.microsoft.com/office/drawing/2014/main" id="{60679B76-8D77-4A9C-8C36-95579B28873B}"/>
              </a:ext>
            </a:extLst>
          </p:cNvPr>
          <p:cNvSpPr txBox="1"/>
          <p:nvPr/>
        </p:nvSpPr>
        <p:spPr>
          <a:xfrm>
            <a:off x="4387064" y="2442550"/>
            <a:ext cx="296876" cy="300082"/>
          </a:xfrm>
          <a:prstGeom prst="rect">
            <a:avLst/>
          </a:prstGeom>
          <a:noFill/>
        </p:spPr>
        <p:txBody>
          <a:bodyPr wrap="none" rtlCol="0">
            <a:spAutoFit/>
          </a:bodyPr>
          <a:lstStyle/>
          <a:p>
            <a:r>
              <a:rPr lang="da-DK" sz="1350" dirty="0">
                <a:solidFill>
                  <a:schemeClr val="bg1"/>
                </a:solidFill>
              </a:rPr>
              <a:t>C</a:t>
            </a:r>
          </a:p>
        </p:txBody>
      </p:sp>
      <p:grpSp>
        <p:nvGrpSpPr>
          <p:cNvPr id="45" name="Gruppe 44">
            <a:extLst>
              <a:ext uri="{FF2B5EF4-FFF2-40B4-BE49-F238E27FC236}">
                <a16:creationId xmlns:a16="http://schemas.microsoft.com/office/drawing/2014/main" id="{7F23A553-D502-4558-A792-9F647051B492}"/>
              </a:ext>
            </a:extLst>
          </p:cNvPr>
          <p:cNvGrpSpPr/>
          <p:nvPr/>
        </p:nvGrpSpPr>
        <p:grpSpPr>
          <a:xfrm rot="5116625">
            <a:off x="5526494" y="3666267"/>
            <a:ext cx="518533" cy="685658"/>
            <a:chOff x="3165364" y="5399502"/>
            <a:chExt cx="691377" cy="914211"/>
          </a:xfrm>
        </p:grpSpPr>
        <p:sp>
          <p:nvSpPr>
            <p:cNvPr id="46" name="Bue 45">
              <a:extLst>
                <a:ext uri="{FF2B5EF4-FFF2-40B4-BE49-F238E27FC236}">
                  <a16:creationId xmlns:a16="http://schemas.microsoft.com/office/drawing/2014/main" id="{E34FA4C8-1350-43A5-A9C8-8C15F4E7358B}"/>
                </a:ext>
              </a:extLst>
            </p:cNvPr>
            <p:cNvSpPr/>
            <p:nvPr/>
          </p:nvSpPr>
          <p:spPr>
            <a:xfrm>
              <a:off x="3165364" y="5564776"/>
              <a:ext cx="691377" cy="748937"/>
            </a:xfrm>
            <a:prstGeom prst="arc">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47" name="Tekstfelt 46">
              <a:extLst>
                <a:ext uri="{FF2B5EF4-FFF2-40B4-BE49-F238E27FC236}">
                  <a16:creationId xmlns:a16="http://schemas.microsoft.com/office/drawing/2014/main" id="{7C281655-AF4C-4735-B9DA-AADED08AD15B}"/>
                </a:ext>
              </a:extLst>
            </p:cNvPr>
            <p:cNvSpPr txBox="1"/>
            <p:nvPr/>
          </p:nvSpPr>
          <p:spPr>
            <a:xfrm rot="16483375">
              <a:off x="3397773" y="5507223"/>
              <a:ext cx="553998" cy="338555"/>
            </a:xfrm>
            <a:prstGeom prst="rect">
              <a:avLst/>
            </a:prstGeom>
            <a:noFill/>
          </p:spPr>
          <p:txBody>
            <a:bodyPr wrap="none" rtlCol="0">
              <a:spAutoFit/>
            </a:bodyPr>
            <a:lstStyle/>
            <a:p>
              <a:r>
                <a:rPr lang="da-DK" sz="1050" dirty="0"/>
                <a:t>90° </a:t>
              </a:r>
            </a:p>
          </p:txBody>
        </p:sp>
      </p:grpSp>
      <p:grpSp>
        <p:nvGrpSpPr>
          <p:cNvPr id="48" name="Gruppe 47">
            <a:extLst>
              <a:ext uri="{FF2B5EF4-FFF2-40B4-BE49-F238E27FC236}">
                <a16:creationId xmlns:a16="http://schemas.microsoft.com/office/drawing/2014/main" id="{04E42E1F-F8E9-4B71-98EF-EC37AB5DDCC0}"/>
              </a:ext>
            </a:extLst>
          </p:cNvPr>
          <p:cNvGrpSpPr/>
          <p:nvPr/>
        </p:nvGrpSpPr>
        <p:grpSpPr>
          <a:xfrm rot="5116625">
            <a:off x="5476636" y="2896546"/>
            <a:ext cx="518533" cy="648925"/>
            <a:chOff x="3165364" y="5448480"/>
            <a:chExt cx="691377" cy="865233"/>
          </a:xfrm>
        </p:grpSpPr>
        <p:sp>
          <p:nvSpPr>
            <p:cNvPr id="49" name="Bue 48">
              <a:extLst>
                <a:ext uri="{FF2B5EF4-FFF2-40B4-BE49-F238E27FC236}">
                  <a16:creationId xmlns:a16="http://schemas.microsoft.com/office/drawing/2014/main" id="{BE409310-427F-44C7-A217-86343EA6E02E}"/>
                </a:ext>
              </a:extLst>
            </p:cNvPr>
            <p:cNvSpPr/>
            <p:nvPr/>
          </p:nvSpPr>
          <p:spPr>
            <a:xfrm>
              <a:off x="3165364" y="5564776"/>
              <a:ext cx="691377" cy="748937"/>
            </a:xfrm>
            <a:prstGeom prst="arc">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50" name="Tekstfelt 49">
              <a:extLst>
                <a:ext uri="{FF2B5EF4-FFF2-40B4-BE49-F238E27FC236}">
                  <a16:creationId xmlns:a16="http://schemas.microsoft.com/office/drawing/2014/main" id="{2C2722DD-5EB6-4E03-85BA-D34584789127}"/>
                </a:ext>
              </a:extLst>
            </p:cNvPr>
            <p:cNvSpPr txBox="1"/>
            <p:nvPr/>
          </p:nvSpPr>
          <p:spPr>
            <a:xfrm rot="16483375">
              <a:off x="3373174" y="5556201"/>
              <a:ext cx="553997" cy="338555"/>
            </a:xfrm>
            <a:prstGeom prst="rect">
              <a:avLst/>
            </a:prstGeom>
            <a:noFill/>
          </p:spPr>
          <p:txBody>
            <a:bodyPr wrap="none" rtlCol="0">
              <a:spAutoFit/>
            </a:bodyPr>
            <a:lstStyle/>
            <a:p>
              <a:r>
                <a:rPr lang="da-DK" sz="1050" dirty="0"/>
                <a:t>60° </a:t>
              </a:r>
            </a:p>
          </p:txBody>
        </p:sp>
      </p:grpSp>
      <p:grpSp>
        <p:nvGrpSpPr>
          <p:cNvPr id="51" name="Gruppe 50">
            <a:extLst>
              <a:ext uri="{FF2B5EF4-FFF2-40B4-BE49-F238E27FC236}">
                <a16:creationId xmlns:a16="http://schemas.microsoft.com/office/drawing/2014/main" id="{A32C192E-90D8-49F9-A586-D1019B923ADF}"/>
              </a:ext>
            </a:extLst>
          </p:cNvPr>
          <p:cNvGrpSpPr/>
          <p:nvPr/>
        </p:nvGrpSpPr>
        <p:grpSpPr>
          <a:xfrm rot="5116625">
            <a:off x="5009710" y="2149349"/>
            <a:ext cx="518533" cy="623586"/>
            <a:chOff x="3165364" y="5482265"/>
            <a:chExt cx="691377" cy="831448"/>
          </a:xfrm>
        </p:grpSpPr>
        <p:sp>
          <p:nvSpPr>
            <p:cNvPr id="52" name="Bue 51">
              <a:extLst>
                <a:ext uri="{FF2B5EF4-FFF2-40B4-BE49-F238E27FC236}">
                  <a16:creationId xmlns:a16="http://schemas.microsoft.com/office/drawing/2014/main" id="{A6181940-CD16-4E45-9FA8-A1655CAAB071}"/>
                </a:ext>
              </a:extLst>
            </p:cNvPr>
            <p:cNvSpPr/>
            <p:nvPr/>
          </p:nvSpPr>
          <p:spPr>
            <a:xfrm>
              <a:off x="3165364" y="5564776"/>
              <a:ext cx="691377" cy="748937"/>
            </a:xfrm>
            <a:prstGeom prst="arc">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53" name="Tekstfelt 52">
              <a:extLst>
                <a:ext uri="{FF2B5EF4-FFF2-40B4-BE49-F238E27FC236}">
                  <a16:creationId xmlns:a16="http://schemas.microsoft.com/office/drawing/2014/main" id="{636787E7-932A-45C6-9914-088FC86C5E00}"/>
                </a:ext>
              </a:extLst>
            </p:cNvPr>
            <p:cNvSpPr txBox="1"/>
            <p:nvPr/>
          </p:nvSpPr>
          <p:spPr>
            <a:xfrm rot="16483375">
              <a:off x="3383211" y="5567598"/>
              <a:ext cx="509222" cy="338555"/>
            </a:xfrm>
            <a:prstGeom prst="rect">
              <a:avLst/>
            </a:prstGeom>
            <a:noFill/>
          </p:spPr>
          <p:txBody>
            <a:bodyPr wrap="square" rtlCol="0">
              <a:spAutoFit/>
            </a:bodyPr>
            <a:lstStyle/>
            <a:p>
              <a:r>
                <a:rPr lang="da-DK" sz="1050" dirty="0"/>
                <a:t>30° </a:t>
              </a:r>
            </a:p>
          </p:txBody>
        </p:sp>
      </p:grpSp>
      <p:sp>
        <p:nvSpPr>
          <p:cNvPr id="2" name="Titel 1">
            <a:extLst>
              <a:ext uri="{FF2B5EF4-FFF2-40B4-BE49-F238E27FC236}">
                <a16:creationId xmlns:a16="http://schemas.microsoft.com/office/drawing/2014/main" id="{9BFD7B84-7AD5-4E35-BECB-28E0D847EB9C}"/>
              </a:ext>
            </a:extLst>
          </p:cNvPr>
          <p:cNvSpPr>
            <a:spLocks noGrp="1"/>
          </p:cNvSpPr>
          <p:nvPr>
            <p:ph type="title"/>
          </p:nvPr>
        </p:nvSpPr>
        <p:spPr>
          <a:xfrm>
            <a:off x="2152650" y="1001821"/>
            <a:ext cx="7886700" cy="994172"/>
          </a:xfrm>
        </p:spPr>
        <p:txBody>
          <a:bodyPr>
            <a:normAutofit fontScale="90000"/>
          </a:bodyPr>
          <a:lstStyle/>
          <a:p>
            <a:r>
              <a:rPr lang="da-DK" dirty="0"/>
              <a:t>Bredde°, solhøjde og opvarmning ….</a:t>
            </a:r>
          </a:p>
        </p:txBody>
      </p:sp>
      <p:cxnSp>
        <p:nvCxnSpPr>
          <p:cNvPr id="7" name="Lige forbindelse 6">
            <a:extLst>
              <a:ext uri="{FF2B5EF4-FFF2-40B4-BE49-F238E27FC236}">
                <a16:creationId xmlns:a16="http://schemas.microsoft.com/office/drawing/2014/main" id="{C4BFFF97-0E77-4703-8B90-C00CDBB437D3}"/>
              </a:ext>
            </a:extLst>
          </p:cNvPr>
          <p:cNvCxnSpPr>
            <a:stCxn id="30" idx="0"/>
            <a:endCxn id="30" idx="4"/>
          </p:cNvCxnSpPr>
          <p:nvPr/>
        </p:nvCxnSpPr>
        <p:spPr>
          <a:xfrm>
            <a:off x="4017521" y="2164868"/>
            <a:ext cx="0" cy="340758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5" name="Gruppe 14">
            <a:extLst>
              <a:ext uri="{FF2B5EF4-FFF2-40B4-BE49-F238E27FC236}">
                <a16:creationId xmlns:a16="http://schemas.microsoft.com/office/drawing/2014/main" id="{30755001-23B6-4643-8B30-1DE67C53DD38}"/>
              </a:ext>
            </a:extLst>
          </p:cNvPr>
          <p:cNvGrpSpPr/>
          <p:nvPr/>
        </p:nvGrpSpPr>
        <p:grpSpPr>
          <a:xfrm>
            <a:off x="1942325" y="2164868"/>
            <a:ext cx="3808347" cy="3407585"/>
            <a:chOff x="530770" y="1748714"/>
            <a:chExt cx="5077796" cy="4543447"/>
          </a:xfrm>
        </p:grpSpPr>
        <p:sp>
          <p:nvSpPr>
            <p:cNvPr id="30" name="Ellipse 29">
              <a:extLst>
                <a:ext uri="{FF2B5EF4-FFF2-40B4-BE49-F238E27FC236}">
                  <a16:creationId xmlns:a16="http://schemas.microsoft.com/office/drawing/2014/main" id="{8F6F9C74-F57F-4283-8698-9229BE92D711}"/>
                </a:ext>
              </a:extLst>
            </p:cNvPr>
            <p:cNvSpPr/>
            <p:nvPr/>
          </p:nvSpPr>
          <p:spPr>
            <a:xfrm>
              <a:off x="986831" y="1748714"/>
              <a:ext cx="4621735" cy="4543447"/>
            </a:xfrm>
            <a:prstGeom prst="ellipse">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350" dirty="0"/>
            </a:p>
          </p:txBody>
        </p:sp>
        <p:sp>
          <p:nvSpPr>
            <p:cNvPr id="11" name="Tekstfelt 10">
              <a:extLst>
                <a:ext uri="{FF2B5EF4-FFF2-40B4-BE49-F238E27FC236}">
                  <a16:creationId xmlns:a16="http://schemas.microsoft.com/office/drawing/2014/main" id="{8EEFD402-2803-4523-8CAD-883BAF47C5D4}"/>
                </a:ext>
              </a:extLst>
            </p:cNvPr>
            <p:cNvSpPr txBox="1"/>
            <p:nvPr/>
          </p:nvSpPr>
          <p:spPr>
            <a:xfrm>
              <a:off x="530770" y="3782703"/>
              <a:ext cx="513389" cy="400109"/>
            </a:xfrm>
            <a:prstGeom prst="rect">
              <a:avLst/>
            </a:prstGeom>
            <a:noFill/>
          </p:spPr>
          <p:txBody>
            <a:bodyPr wrap="none" rtlCol="0">
              <a:spAutoFit/>
            </a:bodyPr>
            <a:lstStyle/>
            <a:p>
              <a:r>
                <a:rPr lang="da-DK" sz="1350" dirty="0"/>
                <a:t>0 °</a:t>
              </a:r>
            </a:p>
          </p:txBody>
        </p:sp>
      </p:grpSp>
      <p:cxnSp>
        <p:nvCxnSpPr>
          <p:cNvPr id="27" name="Lige forbindelse 26">
            <a:extLst>
              <a:ext uri="{FF2B5EF4-FFF2-40B4-BE49-F238E27FC236}">
                <a16:creationId xmlns:a16="http://schemas.microsoft.com/office/drawing/2014/main" id="{0FF46C47-5C4B-4C84-A833-43427CA96849}"/>
              </a:ext>
            </a:extLst>
          </p:cNvPr>
          <p:cNvCxnSpPr>
            <a:cxnSpLocks/>
            <a:stCxn id="30" idx="2"/>
          </p:cNvCxnSpPr>
          <p:nvPr/>
        </p:nvCxnSpPr>
        <p:spPr>
          <a:xfrm>
            <a:off x="2284370" y="3868659"/>
            <a:ext cx="2802425"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6" name="Lige forbindelse 35">
            <a:extLst>
              <a:ext uri="{FF2B5EF4-FFF2-40B4-BE49-F238E27FC236}">
                <a16:creationId xmlns:a16="http://schemas.microsoft.com/office/drawing/2014/main" id="{702B00B3-769B-484B-87AD-645B846D9A46}"/>
              </a:ext>
            </a:extLst>
          </p:cNvPr>
          <p:cNvCxnSpPr>
            <a:cxnSpLocks/>
            <a:stCxn id="30" idx="4"/>
            <a:endCxn id="30" idx="0"/>
          </p:cNvCxnSpPr>
          <p:nvPr/>
        </p:nvCxnSpPr>
        <p:spPr>
          <a:xfrm flipV="1">
            <a:off x="4017521" y="2164868"/>
            <a:ext cx="0" cy="340758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41" name="Tekstfelt 40">
            <a:extLst>
              <a:ext uri="{FF2B5EF4-FFF2-40B4-BE49-F238E27FC236}">
                <a16:creationId xmlns:a16="http://schemas.microsoft.com/office/drawing/2014/main" id="{A4F639A6-504D-486B-8C27-5BEFC8E3832E}"/>
              </a:ext>
            </a:extLst>
          </p:cNvPr>
          <p:cNvSpPr txBox="1"/>
          <p:nvPr/>
        </p:nvSpPr>
        <p:spPr>
          <a:xfrm>
            <a:off x="2450755" y="2820898"/>
            <a:ext cx="1742277" cy="969496"/>
          </a:xfrm>
          <a:prstGeom prst="rect">
            <a:avLst/>
          </a:prstGeom>
          <a:noFill/>
        </p:spPr>
        <p:txBody>
          <a:bodyPr wrap="square">
            <a:spAutoFit/>
          </a:bodyPr>
          <a:lstStyle/>
          <a:p>
            <a:pPr algn="ctr"/>
            <a:r>
              <a:rPr lang="da-DK" sz="3000" dirty="0">
                <a:solidFill>
                  <a:schemeClr val="bg1">
                    <a:lumMod val="95000"/>
                  </a:schemeClr>
                </a:solidFill>
              </a:rPr>
              <a:t>Jorden</a:t>
            </a:r>
            <a:br>
              <a:rPr lang="da-DK" sz="1350" dirty="0">
                <a:solidFill>
                  <a:schemeClr val="bg1">
                    <a:lumMod val="95000"/>
                  </a:schemeClr>
                </a:solidFill>
              </a:rPr>
            </a:br>
            <a:r>
              <a:rPr lang="da-DK" sz="1350" dirty="0">
                <a:solidFill>
                  <a:schemeClr val="bg1">
                    <a:lumMod val="95000"/>
                  </a:schemeClr>
                </a:solidFill>
              </a:rPr>
              <a:t>12.000 km </a:t>
            </a:r>
            <a:br>
              <a:rPr lang="da-DK" sz="1350" dirty="0">
                <a:solidFill>
                  <a:schemeClr val="bg1">
                    <a:lumMod val="95000"/>
                  </a:schemeClr>
                </a:solidFill>
              </a:rPr>
            </a:br>
            <a:r>
              <a:rPr lang="da-DK" sz="1350" dirty="0">
                <a:solidFill>
                  <a:schemeClr val="bg1">
                    <a:lumMod val="95000"/>
                  </a:schemeClr>
                </a:solidFill>
              </a:rPr>
              <a:t>i diameter</a:t>
            </a:r>
          </a:p>
        </p:txBody>
      </p:sp>
      <p:sp>
        <p:nvSpPr>
          <p:cNvPr id="8" name="Tekstfelt 7">
            <a:extLst>
              <a:ext uri="{FF2B5EF4-FFF2-40B4-BE49-F238E27FC236}">
                <a16:creationId xmlns:a16="http://schemas.microsoft.com/office/drawing/2014/main" id="{DE2BE1C3-55DA-4035-92AB-DBE59E5D5CF1}"/>
              </a:ext>
            </a:extLst>
          </p:cNvPr>
          <p:cNvSpPr txBox="1"/>
          <p:nvPr/>
        </p:nvSpPr>
        <p:spPr>
          <a:xfrm>
            <a:off x="1631505" y="5306917"/>
            <a:ext cx="9376643" cy="1615827"/>
          </a:xfrm>
          <a:prstGeom prst="rect">
            <a:avLst/>
          </a:prstGeom>
          <a:noFill/>
        </p:spPr>
        <p:txBody>
          <a:bodyPr wrap="square">
            <a:spAutoFit/>
          </a:bodyPr>
          <a:lstStyle/>
          <a:p>
            <a:pPr eaLnBrk="1" hangingPunct="1">
              <a:spcBef>
                <a:spcPct val="50000"/>
              </a:spcBef>
              <a:buFontTx/>
              <a:buChar char="-"/>
            </a:pPr>
            <a:r>
              <a:rPr lang="da-DK" dirty="0">
                <a:latin typeface="Constantia" pitchFamily="18" charset="0"/>
              </a:rPr>
              <a:t>Pga. jordens krumning spredes sollyset over et større areal ved polerne end ved ækvator. Derfor er intensiteten af sollyset og dermed temperaturen mindre ved polerne end ved ækvator</a:t>
            </a:r>
          </a:p>
          <a:p>
            <a:pPr eaLnBrk="1" hangingPunct="1">
              <a:spcBef>
                <a:spcPct val="50000"/>
              </a:spcBef>
              <a:buFontTx/>
              <a:buChar char="-"/>
            </a:pPr>
            <a:r>
              <a:rPr lang="da-DK" dirty="0">
                <a:latin typeface="Constantia" pitchFamily="18" charset="0"/>
              </a:rPr>
              <a:t> Jordaksens hældning bevirker, at solens stråler altid er vinkelret på jordoverfladen i området mellem nordlig og sydlig vendekreds</a:t>
            </a:r>
          </a:p>
        </p:txBody>
      </p:sp>
    </p:spTree>
    <p:extLst>
      <p:ext uri="{BB962C8B-B14F-4D97-AF65-F5344CB8AC3E}">
        <p14:creationId xmlns:p14="http://schemas.microsoft.com/office/powerpoint/2010/main" val="466465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fade">
                                      <p:cBhvr>
                                        <p:cTn id="39" dur="500"/>
                                        <p:tgtEl>
                                          <p:spTgt spid="51"/>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500"/>
                                        <p:tgtEl>
                                          <p:spTgt spid="42"/>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animBg="1"/>
      <p:bldP spid="35" grpId="0" animBg="1"/>
      <p:bldP spid="37" grpId="0" animBg="1"/>
      <p:bldP spid="39" grpId="0" animBg="1"/>
      <p:bldP spid="40" grpId="0"/>
      <p:bldP spid="42" grpId="0"/>
      <p:bldP spid="4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tediagram: Proces 2">
            <a:extLst>
              <a:ext uri="{FF2B5EF4-FFF2-40B4-BE49-F238E27FC236}">
                <a16:creationId xmlns:a16="http://schemas.microsoft.com/office/drawing/2014/main" id="{853360D2-3F6A-4EA4-923A-99164D77F257}"/>
              </a:ext>
            </a:extLst>
          </p:cNvPr>
          <p:cNvSpPr/>
          <p:nvPr/>
        </p:nvSpPr>
        <p:spPr>
          <a:xfrm>
            <a:off x="5685569" y="3733248"/>
            <a:ext cx="2012290" cy="254725"/>
          </a:xfrm>
          <a:prstGeom prst="flowChartProcess">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350" dirty="0">
                <a:solidFill>
                  <a:srgbClr val="FF0000"/>
                </a:solidFill>
              </a:rPr>
              <a:t>solstråle</a:t>
            </a:r>
          </a:p>
        </p:txBody>
      </p:sp>
      <p:sp>
        <p:nvSpPr>
          <p:cNvPr id="4" name="Rutediagram: Proces 3">
            <a:extLst>
              <a:ext uri="{FF2B5EF4-FFF2-40B4-BE49-F238E27FC236}">
                <a16:creationId xmlns:a16="http://schemas.microsoft.com/office/drawing/2014/main" id="{15645AE3-8F84-48A7-B6F3-719B11653BEF}"/>
              </a:ext>
            </a:extLst>
          </p:cNvPr>
          <p:cNvSpPr/>
          <p:nvPr/>
        </p:nvSpPr>
        <p:spPr>
          <a:xfrm>
            <a:off x="5356834" y="2926379"/>
            <a:ext cx="2284022" cy="254725"/>
          </a:xfrm>
          <a:prstGeom prst="flowChartProcess">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350" dirty="0">
                <a:solidFill>
                  <a:srgbClr val="FF0000"/>
                </a:solidFill>
              </a:rPr>
              <a:t>solstråle</a:t>
            </a:r>
          </a:p>
        </p:txBody>
      </p:sp>
      <p:sp>
        <p:nvSpPr>
          <p:cNvPr id="5" name="Rutediagram: Proces 4">
            <a:extLst>
              <a:ext uri="{FF2B5EF4-FFF2-40B4-BE49-F238E27FC236}">
                <a16:creationId xmlns:a16="http://schemas.microsoft.com/office/drawing/2014/main" id="{7B1BE808-C2EB-4F09-8DEB-80879E7E0BC5}"/>
              </a:ext>
            </a:extLst>
          </p:cNvPr>
          <p:cNvSpPr/>
          <p:nvPr/>
        </p:nvSpPr>
        <p:spPr>
          <a:xfrm>
            <a:off x="4348762" y="2186320"/>
            <a:ext cx="3164495" cy="254725"/>
          </a:xfrm>
          <a:prstGeom prst="flowChartProcess">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350" dirty="0">
                <a:solidFill>
                  <a:srgbClr val="FF0000"/>
                </a:solidFill>
              </a:rPr>
              <a:t>solstråle</a:t>
            </a:r>
          </a:p>
        </p:txBody>
      </p:sp>
      <p:grpSp>
        <p:nvGrpSpPr>
          <p:cNvPr id="27" name="Gruppe 26">
            <a:extLst>
              <a:ext uri="{FF2B5EF4-FFF2-40B4-BE49-F238E27FC236}">
                <a16:creationId xmlns:a16="http://schemas.microsoft.com/office/drawing/2014/main" id="{B534ADFF-BBD4-4C7C-960D-9146A176AF10}"/>
              </a:ext>
            </a:extLst>
          </p:cNvPr>
          <p:cNvGrpSpPr/>
          <p:nvPr/>
        </p:nvGrpSpPr>
        <p:grpSpPr>
          <a:xfrm>
            <a:off x="1942325" y="2164868"/>
            <a:ext cx="3808347" cy="3407585"/>
            <a:chOff x="530770" y="1748714"/>
            <a:chExt cx="5077796" cy="4543447"/>
          </a:xfrm>
        </p:grpSpPr>
        <p:sp>
          <p:nvSpPr>
            <p:cNvPr id="28" name="Ellipse 27">
              <a:extLst>
                <a:ext uri="{FF2B5EF4-FFF2-40B4-BE49-F238E27FC236}">
                  <a16:creationId xmlns:a16="http://schemas.microsoft.com/office/drawing/2014/main" id="{D9092B14-9911-43E4-859E-E2BF30C55232}"/>
                </a:ext>
              </a:extLst>
            </p:cNvPr>
            <p:cNvSpPr/>
            <p:nvPr/>
          </p:nvSpPr>
          <p:spPr>
            <a:xfrm>
              <a:off x="986831" y="1748714"/>
              <a:ext cx="4621735" cy="4543447"/>
            </a:xfrm>
            <a:prstGeom prst="ellipse">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350" dirty="0"/>
            </a:p>
          </p:txBody>
        </p:sp>
        <p:sp>
          <p:nvSpPr>
            <p:cNvPr id="31" name="Tekstfelt 30">
              <a:extLst>
                <a:ext uri="{FF2B5EF4-FFF2-40B4-BE49-F238E27FC236}">
                  <a16:creationId xmlns:a16="http://schemas.microsoft.com/office/drawing/2014/main" id="{781521D5-ECA5-4F5B-9157-AF36622C4650}"/>
                </a:ext>
              </a:extLst>
            </p:cNvPr>
            <p:cNvSpPr txBox="1"/>
            <p:nvPr/>
          </p:nvSpPr>
          <p:spPr>
            <a:xfrm>
              <a:off x="530770" y="3782703"/>
              <a:ext cx="513389" cy="400109"/>
            </a:xfrm>
            <a:prstGeom prst="rect">
              <a:avLst/>
            </a:prstGeom>
            <a:noFill/>
          </p:spPr>
          <p:txBody>
            <a:bodyPr wrap="none" rtlCol="0">
              <a:spAutoFit/>
            </a:bodyPr>
            <a:lstStyle/>
            <a:p>
              <a:r>
                <a:rPr lang="da-DK" sz="1350" dirty="0"/>
                <a:t>0 °</a:t>
              </a:r>
            </a:p>
          </p:txBody>
        </p:sp>
      </p:grpSp>
      <p:sp>
        <p:nvSpPr>
          <p:cNvPr id="10" name="Ellipse 9">
            <a:extLst>
              <a:ext uri="{FF2B5EF4-FFF2-40B4-BE49-F238E27FC236}">
                <a16:creationId xmlns:a16="http://schemas.microsoft.com/office/drawing/2014/main" id="{31A62785-3627-45AA-8415-C750F88A4054}"/>
              </a:ext>
            </a:extLst>
          </p:cNvPr>
          <p:cNvSpPr/>
          <p:nvPr/>
        </p:nvSpPr>
        <p:spPr>
          <a:xfrm>
            <a:off x="7477389" y="-1397460"/>
            <a:ext cx="6866883" cy="9198428"/>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a-DK" sz="4950" b="1" dirty="0">
                <a:solidFill>
                  <a:schemeClr val="tx1"/>
                </a:solidFill>
              </a:rPr>
              <a:t>Solen</a:t>
            </a:r>
            <a:br>
              <a:rPr lang="da-DK" sz="4950" b="1" dirty="0">
                <a:solidFill>
                  <a:schemeClr val="tx1"/>
                </a:solidFill>
              </a:rPr>
            </a:br>
            <a:r>
              <a:rPr lang="da-DK" b="1" dirty="0">
                <a:solidFill>
                  <a:schemeClr val="tx1"/>
                </a:solidFill>
              </a:rPr>
              <a:t>diameter: 1.4 mio. km</a:t>
            </a:r>
            <a:endParaRPr lang="da-DK" sz="1350" b="1" dirty="0">
              <a:solidFill>
                <a:schemeClr val="tx1"/>
              </a:solidFill>
            </a:endParaRPr>
          </a:p>
        </p:txBody>
      </p:sp>
      <p:sp>
        <p:nvSpPr>
          <p:cNvPr id="29" name="Tekstfelt 28">
            <a:extLst>
              <a:ext uri="{FF2B5EF4-FFF2-40B4-BE49-F238E27FC236}">
                <a16:creationId xmlns:a16="http://schemas.microsoft.com/office/drawing/2014/main" id="{2371E84F-E7FF-4E52-B1CC-B62911FBE943}"/>
              </a:ext>
            </a:extLst>
          </p:cNvPr>
          <p:cNvSpPr txBox="1"/>
          <p:nvPr/>
        </p:nvSpPr>
        <p:spPr>
          <a:xfrm rot="5756001">
            <a:off x="4697144" y="3195376"/>
            <a:ext cx="260084" cy="300082"/>
          </a:xfrm>
          <a:prstGeom prst="rect">
            <a:avLst/>
          </a:prstGeom>
          <a:noFill/>
        </p:spPr>
        <p:txBody>
          <a:bodyPr wrap="square" rtlCol="0">
            <a:spAutoFit/>
          </a:bodyPr>
          <a:lstStyle/>
          <a:p>
            <a:r>
              <a:rPr lang="da-DK" sz="1350" dirty="0">
                <a:solidFill>
                  <a:schemeClr val="bg1"/>
                </a:solidFill>
              </a:rPr>
              <a:t>A</a:t>
            </a:r>
          </a:p>
        </p:txBody>
      </p:sp>
      <p:sp>
        <p:nvSpPr>
          <p:cNvPr id="33" name="Tekstfelt 32">
            <a:extLst>
              <a:ext uri="{FF2B5EF4-FFF2-40B4-BE49-F238E27FC236}">
                <a16:creationId xmlns:a16="http://schemas.microsoft.com/office/drawing/2014/main" id="{3416A000-6FB6-42D9-BD0A-158A28A69861}"/>
              </a:ext>
            </a:extLst>
          </p:cNvPr>
          <p:cNvSpPr txBox="1"/>
          <p:nvPr/>
        </p:nvSpPr>
        <p:spPr>
          <a:xfrm>
            <a:off x="4149476" y="5295452"/>
            <a:ext cx="296876" cy="300082"/>
          </a:xfrm>
          <a:prstGeom prst="rect">
            <a:avLst/>
          </a:prstGeom>
          <a:noFill/>
        </p:spPr>
        <p:txBody>
          <a:bodyPr wrap="none" rtlCol="0">
            <a:spAutoFit/>
          </a:bodyPr>
          <a:lstStyle/>
          <a:p>
            <a:r>
              <a:rPr lang="da-DK" sz="1350" dirty="0">
                <a:solidFill>
                  <a:schemeClr val="bg1"/>
                </a:solidFill>
              </a:rPr>
              <a:t>C</a:t>
            </a:r>
          </a:p>
        </p:txBody>
      </p:sp>
      <p:sp>
        <p:nvSpPr>
          <p:cNvPr id="35" name="Venstre klammeparentes 34">
            <a:extLst>
              <a:ext uri="{FF2B5EF4-FFF2-40B4-BE49-F238E27FC236}">
                <a16:creationId xmlns:a16="http://schemas.microsoft.com/office/drawing/2014/main" id="{BA680128-0001-4303-BBF3-FA2D004CD8C8}"/>
              </a:ext>
            </a:extLst>
          </p:cNvPr>
          <p:cNvSpPr/>
          <p:nvPr/>
        </p:nvSpPr>
        <p:spPr>
          <a:xfrm>
            <a:off x="5569451" y="3716553"/>
            <a:ext cx="116119" cy="254725"/>
          </a:xfrm>
          <a:prstGeom prst="lef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37" name="Venstre klammeparentes 36">
            <a:extLst>
              <a:ext uri="{FF2B5EF4-FFF2-40B4-BE49-F238E27FC236}">
                <a16:creationId xmlns:a16="http://schemas.microsoft.com/office/drawing/2014/main" id="{B4AF6067-7E71-490C-B217-B31E1690331B}"/>
              </a:ext>
            </a:extLst>
          </p:cNvPr>
          <p:cNvSpPr/>
          <p:nvPr/>
        </p:nvSpPr>
        <p:spPr>
          <a:xfrm rot="17752439">
            <a:off x="4612416" y="2054797"/>
            <a:ext cx="34289" cy="618383"/>
          </a:xfrm>
          <a:prstGeom prst="lef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39" name="Venstre klammeparentes 38">
            <a:extLst>
              <a:ext uri="{FF2B5EF4-FFF2-40B4-BE49-F238E27FC236}">
                <a16:creationId xmlns:a16="http://schemas.microsoft.com/office/drawing/2014/main" id="{7B7045DD-FFE4-46F3-80BF-64208C852BD9}"/>
              </a:ext>
            </a:extLst>
          </p:cNvPr>
          <p:cNvSpPr/>
          <p:nvPr/>
        </p:nvSpPr>
        <p:spPr>
          <a:xfrm rot="20042195">
            <a:off x="5392559" y="2951354"/>
            <a:ext cx="130520" cy="276167"/>
          </a:xfrm>
          <a:prstGeom prst="leftBrace">
            <a:avLst/>
          </a:prstGeom>
          <a:ln w="2857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40" name="Tekstfelt 39">
            <a:extLst>
              <a:ext uri="{FF2B5EF4-FFF2-40B4-BE49-F238E27FC236}">
                <a16:creationId xmlns:a16="http://schemas.microsoft.com/office/drawing/2014/main" id="{63FC4D76-6341-4193-A603-08EB20ABA327}"/>
              </a:ext>
            </a:extLst>
          </p:cNvPr>
          <p:cNvSpPr txBox="1"/>
          <p:nvPr/>
        </p:nvSpPr>
        <p:spPr>
          <a:xfrm>
            <a:off x="5217821" y="3727682"/>
            <a:ext cx="301686" cy="300082"/>
          </a:xfrm>
          <a:prstGeom prst="rect">
            <a:avLst/>
          </a:prstGeom>
          <a:noFill/>
        </p:spPr>
        <p:txBody>
          <a:bodyPr wrap="none" rtlCol="0">
            <a:spAutoFit/>
          </a:bodyPr>
          <a:lstStyle/>
          <a:p>
            <a:r>
              <a:rPr lang="da-DK" sz="1350" dirty="0">
                <a:solidFill>
                  <a:schemeClr val="bg1"/>
                </a:solidFill>
              </a:rPr>
              <a:t>A</a:t>
            </a:r>
          </a:p>
        </p:txBody>
      </p:sp>
      <p:sp>
        <p:nvSpPr>
          <p:cNvPr id="42" name="Tekstfelt 41">
            <a:extLst>
              <a:ext uri="{FF2B5EF4-FFF2-40B4-BE49-F238E27FC236}">
                <a16:creationId xmlns:a16="http://schemas.microsoft.com/office/drawing/2014/main" id="{831A6261-283A-45A1-A878-E44F46EE4FFF}"/>
              </a:ext>
            </a:extLst>
          </p:cNvPr>
          <p:cNvSpPr txBox="1"/>
          <p:nvPr/>
        </p:nvSpPr>
        <p:spPr>
          <a:xfrm>
            <a:off x="5090419" y="3083596"/>
            <a:ext cx="296876" cy="300082"/>
          </a:xfrm>
          <a:prstGeom prst="rect">
            <a:avLst/>
          </a:prstGeom>
          <a:noFill/>
        </p:spPr>
        <p:txBody>
          <a:bodyPr wrap="none" rtlCol="0">
            <a:spAutoFit/>
          </a:bodyPr>
          <a:lstStyle/>
          <a:p>
            <a:r>
              <a:rPr lang="da-DK" sz="1350" dirty="0">
                <a:solidFill>
                  <a:schemeClr val="bg1"/>
                </a:solidFill>
              </a:rPr>
              <a:t>B</a:t>
            </a:r>
          </a:p>
        </p:txBody>
      </p:sp>
      <p:sp>
        <p:nvSpPr>
          <p:cNvPr id="44" name="Tekstfelt 43">
            <a:extLst>
              <a:ext uri="{FF2B5EF4-FFF2-40B4-BE49-F238E27FC236}">
                <a16:creationId xmlns:a16="http://schemas.microsoft.com/office/drawing/2014/main" id="{60679B76-8D77-4A9C-8C36-95579B28873B}"/>
              </a:ext>
            </a:extLst>
          </p:cNvPr>
          <p:cNvSpPr txBox="1"/>
          <p:nvPr/>
        </p:nvSpPr>
        <p:spPr>
          <a:xfrm>
            <a:off x="4387064" y="2442550"/>
            <a:ext cx="296876" cy="300082"/>
          </a:xfrm>
          <a:prstGeom prst="rect">
            <a:avLst/>
          </a:prstGeom>
          <a:noFill/>
        </p:spPr>
        <p:txBody>
          <a:bodyPr wrap="none" rtlCol="0">
            <a:spAutoFit/>
          </a:bodyPr>
          <a:lstStyle/>
          <a:p>
            <a:r>
              <a:rPr lang="da-DK" sz="1350" dirty="0">
                <a:solidFill>
                  <a:schemeClr val="bg1"/>
                </a:solidFill>
              </a:rPr>
              <a:t>C</a:t>
            </a:r>
          </a:p>
        </p:txBody>
      </p:sp>
      <p:grpSp>
        <p:nvGrpSpPr>
          <p:cNvPr id="45" name="Gruppe 44">
            <a:extLst>
              <a:ext uri="{FF2B5EF4-FFF2-40B4-BE49-F238E27FC236}">
                <a16:creationId xmlns:a16="http://schemas.microsoft.com/office/drawing/2014/main" id="{7F23A553-D502-4558-A792-9F647051B492}"/>
              </a:ext>
            </a:extLst>
          </p:cNvPr>
          <p:cNvGrpSpPr/>
          <p:nvPr/>
        </p:nvGrpSpPr>
        <p:grpSpPr>
          <a:xfrm rot="5116625">
            <a:off x="5526494" y="3666267"/>
            <a:ext cx="518533" cy="685658"/>
            <a:chOff x="3165364" y="5399502"/>
            <a:chExt cx="691377" cy="914211"/>
          </a:xfrm>
        </p:grpSpPr>
        <p:sp>
          <p:nvSpPr>
            <p:cNvPr id="46" name="Bue 45">
              <a:extLst>
                <a:ext uri="{FF2B5EF4-FFF2-40B4-BE49-F238E27FC236}">
                  <a16:creationId xmlns:a16="http://schemas.microsoft.com/office/drawing/2014/main" id="{E34FA4C8-1350-43A5-A9C8-8C15F4E7358B}"/>
                </a:ext>
              </a:extLst>
            </p:cNvPr>
            <p:cNvSpPr/>
            <p:nvPr/>
          </p:nvSpPr>
          <p:spPr>
            <a:xfrm>
              <a:off x="3165364" y="5564776"/>
              <a:ext cx="691377" cy="748937"/>
            </a:xfrm>
            <a:prstGeom prst="arc">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47" name="Tekstfelt 46">
              <a:extLst>
                <a:ext uri="{FF2B5EF4-FFF2-40B4-BE49-F238E27FC236}">
                  <a16:creationId xmlns:a16="http://schemas.microsoft.com/office/drawing/2014/main" id="{7C281655-AF4C-4735-B9DA-AADED08AD15B}"/>
                </a:ext>
              </a:extLst>
            </p:cNvPr>
            <p:cNvSpPr txBox="1"/>
            <p:nvPr/>
          </p:nvSpPr>
          <p:spPr>
            <a:xfrm rot="16483375">
              <a:off x="3397773" y="5507223"/>
              <a:ext cx="553998" cy="338555"/>
            </a:xfrm>
            <a:prstGeom prst="rect">
              <a:avLst/>
            </a:prstGeom>
            <a:noFill/>
          </p:spPr>
          <p:txBody>
            <a:bodyPr wrap="none" rtlCol="0">
              <a:spAutoFit/>
            </a:bodyPr>
            <a:lstStyle/>
            <a:p>
              <a:r>
                <a:rPr lang="da-DK" sz="1050" dirty="0"/>
                <a:t>90° </a:t>
              </a:r>
            </a:p>
          </p:txBody>
        </p:sp>
      </p:grpSp>
      <p:grpSp>
        <p:nvGrpSpPr>
          <p:cNvPr id="48" name="Gruppe 47">
            <a:extLst>
              <a:ext uri="{FF2B5EF4-FFF2-40B4-BE49-F238E27FC236}">
                <a16:creationId xmlns:a16="http://schemas.microsoft.com/office/drawing/2014/main" id="{04E42E1F-F8E9-4B71-98EF-EC37AB5DDCC0}"/>
              </a:ext>
            </a:extLst>
          </p:cNvPr>
          <p:cNvGrpSpPr/>
          <p:nvPr/>
        </p:nvGrpSpPr>
        <p:grpSpPr>
          <a:xfrm rot="5116625">
            <a:off x="5476636" y="2896546"/>
            <a:ext cx="518533" cy="648925"/>
            <a:chOff x="3165364" y="5448480"/>
            <a:chExt cx="691377" cy="865233"/>
          </a:xfrm>
        </p:grpSpPr>
        <p:sp>
          <p:nvSpPr>
            <p:cNvPr id="49" name="Bue 48">
              <a:extLst>
                <a:ext uri="{FF2B5EF4-FFF2-40B4-BE49-F238E27FC236}">
                  <a16:creationId xmlns:a16="http://schemas.microsoft.com/office/drawing/2014/main" id="{BE409310-427F-44C7-A217-86343EA6E02E}"/>
                </a:ext>
              </a:extLst>
            </p:cNvPr>
            <p:cNvSpPr/>
            <p:nvPr/>
          </p:nvSpPr>
          <p:spPr>
            <a:xfrm>
              <a:off x="3165364" y="5564776"/>
              <a:ext cx="691377" cy="748937"/>
            </a:xfrm>
            <a:prstGeom prst="arc">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50" name="Tekstfelt 49">
              <a:extLst>
                <a:ext uri="{FF2B5EF4-FFF2-40B4-BE49-F238E27FC236}">
                  <a16:creationId xmlns:a16="http://schemas.microsoft.com/office/drawing/2014/main" id="{2C2722DD-5EB6-4E03-85BA-D34584789127}"/>
                </a:ext>
              </a:extLst>
            </p:cNvPr>
            <p:cNvSpPr txBox="1"/>
            <p:nvPr/>
          </p:nvSpPr>
          <p:spPr>
            <a:xfrm rot="16483375">
              <a:off x="3373174" y="5556201"/>
              <a:ext cx="553997" cy="338555"/>
            </a:xfrm>
            <a:prstGeom prst="rect">
              <a:avLst/>
            </a:prstGeom>
            <a:noFill/>
          </p:spPr>
          <p:txBody>
            <a:bodyPr wrap="none" rtlCol="0">
              <a:spAutoFit/>
            </a:bodyPr>
            <a:lstStyle/>
            <a:p>
              <a:r>
                <a:rPr lang="da-DK" sz="1050" dirty="0"/>
                <a:t>60° </a:t>
              </a:r>
            </a:p>
          </p:txBody>
        </p:sp>
      </p:grpSp>
      <p:grpSp>
        <p:nvGrpSpPr>
          <p:cNvPr id="51" name="Gruppe 50">
            <a:extLst>
              <a:ext uri="{FF2B5EF4-FFF2-40B4-BE49-F238E27FC236}">
                <a16:creationId xmlns:a16="http://schemas.microsoft.com/office/drawing/2014/main" id="{A32C192E-90D8-49F9-A586-D1019B923ADF}"/>
              </a:ext>
            </a:extLst>
          </p:cNvPr>
          <p:cNvGrpSpPr/>
          <p:nvPr/>
        </p:nvGrpSpPr>
        <p:grpSpPr>
          <a:xfrm rot="5116625">
            <a:off x="5009710" y="2149349"/>
            <a:ext cx="518533" cy="623586"/>
            <a:chOff x="3165364" y="5482265"/>
            <a:chExt cx="691377" cy="831448"/>
          </a:xfrm>
        </p:grpSpPr>
        <p:sp>
          <p:nvSpPr>
            <p:cNvPr id="52" name="Bue 51">
              <a:extLst>
                <a:ext uri="{FF2B5EF4-FFF2-40B4-BE49-F238E27FC236}">
                  <a16:creationId xmlns:a16="http://schemas.microsoft.com/office/drawing/2014/main" id="{A6181940-CD16-4E45-9FA8-A1655CAAB071}"/>
                </a:ext>
              </a:extLst>
            </p:cNvPr>
            <p:cNvSpPr/>
            <p:nvPr/>
          </p:nvSpPr>
          <p:spPr>
            <a:xfrm>
              <a:off x="3165364" y="5564776"/>
              <a:ext cx="691377" cy="748937"/>
            </a:xfrm>
            <a:prstGeom prst="arc">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sz="1350"/>
            </a:p>
          </p:txBody>
        </p:sp>
        <p:sp>
          <p:nvSpPr>
            <p:cNvPr id="53" name="Tekstfelt 52">
              <a:extLst>
                <a:ext uri="{FF2B5EF4-FFF2-40B4-BE49-F238E27FC236}">
                  <a16:creationId xmlns:a16="http://schemas.microsoft.com/office/drawing/2014/main" id="{636787E7-932A-45C6-9914-088FC86C5E00}"/>
                </a:ext>
              </a:extLst>
            </p:cNvPr>
            <p:cNvSpPr txBox="1"/>
            <p:nvPr/>
          </p:nvSpPr>
          <p:spPr>
            <a:xfrm rot="16483375">
              <a:off x="3383211" y="5567598"/>
              <a:ext cx="509222" cy="338555"/>
            </a:xfrm>
            <a:prstGeom prst="rect">
              <a:avLst/>
            </a:prstGeom>
            <a:noFill/>
          </p:spPr>
          <p:txBody>
            <a:bodyPr wrap="square" rtlCol="0">
              <a:spAutoFit/>
            </a:bodyPr>
            <a:lstStyle/>
            <a:p>
              <a:r>
                <a:rPr lang="da-DK" sz="1050" dirty="0"/>
                <a:t>30° </a:t>
              </a:r>
            </a:p>
          </p:txBody>
        </p:sp>
      </p:grpSp>
      <p:sp>
        <p:nvSpPr>
          <p:cNvPr id="2" name="Titel 1">
            <a:extLst>
              <a:ext uri="{FF2B5EF4-FFF2-40B4-BE49-F238E27FC236}">
                <a16:creationId xmlns:a16="http://schemas.microsoft.com/office/drawing/2014/main" id="{9BFD7B84-7AD5-4E35-BECB-28E0D847EB9C}"/>
              </a:ext>
            </a:extLst>
          </p:cNvPr>
          <p:cNvSpPr>
            <a:spLocks noGrp="1"/>
          </p:cNvSpPr>
          <p:nvPr>
            <p:ph type="title"/>
          </p:nvPr>
        </p:nvSpPr>
        <p:spPr>
          <a:xfrm>
            <a:off x="2152650" y="1001821"/>
            <a:ext cx="7886700" cy="994172"/>
          </a:xfrm>
        </p:spPr>
        <p:txBody>
          <a:bodyPr>
            <a:normAutofit fontScale="90000"/>
          </a:bodyPr>
          <a:lstStyle/>
          <a:p>
            <a:r>
              <a:rPr lang="da-DK" dirty="0"/>
              <a:t>Bredde°, solhøjde og opvarmning ….</a:t>
            </a:r>
          </a:p>
        </p:txBody>
      </p:sp>
      <p:sp>
        <p:nvSpPr>
          <p:cNvPr id="26" name="Tekstfelt 25">
            <a:extLst>
              <a:ext uri="{FF2B5EF4-FFF2-40B4-BE49-F238E27FC236}">
                <a16:creationId xmlns:a16="http://schemas.microsoft.com/office/drawing/2014/main" id="{709F30A9-BF42-483D-8B20-832EB26605DC}"/>
              </a:ext>
            </a:extLst>
          </p:cNvPr>
          <p:cNvSpPr txBox="1"/>
          <p:nvPr/>
        </p:nvSpPr>
        <p:spPr>
          <a:xfrm>
            <a:off x="4296480" y="4706831"/>
            <a:ext cx="5574283" cy="1200329"/>
          </a:xfrm>
          <a:prstGeom prst="rect">
            <a:avLst/>
          </a:prstGeom>
          <a:solidFill>
            <a:schemeClr val="tx1">
              <a:lumMod val="65000"/>
              <a:lumOff val="35000"/>
            </a:schemeClr>
          </a:solidFill>
        </p:spPr>
        <p:txBody>
          <a:bodyPr wrap="none" rtlCol="0">
            <a:spAutoFit/>
          </a:bodyPr>
          <a:lstStyle/>
          <a:p>
            <a:pPr marL="214313" indent="-214313">
              <a:buFont typeface="Arial" panose="020B0604020202020204" pitchFamily="34" charset="0"/>
              <a:buChar char="•"/>
            </a:pPr>
            <a:r>
              <a:rPr lang="da-DK" dirty="0">
                <a:solidFill>
                  <a:schemeClr val="bg1"/>
                </a:solidFill>
              </a:rPr>
              <a:t>Når </a:t>
            </a:r>
            <a:r>
              <a:rPr lang="da-DK" u="sng" dirty="0">
                <a:solidFill>
                  <a:schemeClr val="bg1"/>
                </a:solidFill>
              </a:rPr>
              <a:t>solhøjden</a:t>
            </a:r>
            <a:r>
              <a:rPr lang="da-DK" dirty="0">
                <a:solidFill>
                  <a:schemeClr val="bg1"/>
                </a:solidFill>
              </a:rPr>
              <a:t> bliver mindre </a:t>
            </a:r>
          </a:p>
          <a:p>
            <a:pPr marL="214313" indent="-214313">
              <a:buFont typeface="Arial" panose="020B0604020202020204" pitchFamily="34" charset="0"/>
              <a:buChar char="•"/>
            </a:pPr>
            <a:r>
              <a:rPr lang="da-DK" dirty="0">
                <a:solidFill>
                  <a:schemeClr val="bg1"/>
                </a:solidFill>
              </a:rPr>
              <a:t>bliver det </a:t>
            </a:r>
            <a:r>
              <a:rPr lang="da-DK" u="sng" dirty="0">
                <a:solidFill>
                  <a:schemeClr val="bg1"/>
                </a:solidFill>
              </a:rPr>
              <a:t>areal</a:t>
            </a:r>
            <a:r>
              <a:rPr lang="da-DK" dirty="0">
                <a:solidFill>
                  <a:schemeClr val="bg1"/>
                </a:solidFill>
              </a:rPr>
              <a:t> som solstrålen skal opvarme </a:t>
            </a:r>
            <a:r>
              <a:rPr lang="da-DK" u="sng" dirty="0">
                <a:solidFill>
                  <a:schemeClr val="bg1"/>
                </a:solidFill>
              </a:rPr>
              <a:t>større</a:t>
            </a:r>
          </a:p>
          <a:p>
            <a:pPr marL="214313" indent="-214313">
              <a:buFont typeface="Arial" panose="020B0604020202020204" pitchFamily="34" charset="0"/>
              <a:buChar char="•"/>
            </a:pPr>
            <a:r>
              <a:rPr lang="da-DK" dirty="0">
                <a:solidFill>
                  <a:schemeClr val="bg1"/>
                </a:solidFill>
              </a:rPr>
              <a:t>og dermed </a:t>
            </a:r>
            <a:r>
              <a:rPr lang="da-DK" u="sng" dirty="0">
                <a:solidFill>
                  <a:schemeClr val="bg1"/>
                </a:solidFill>
              </a:rPr>
              <a:t>mindre opvarmning pr m2 </a:t>
            </a:r>
            <a:r>
              <a:rPr lang="da-DK" dirty="0">
                <a:solidFill>
                  <a:schemeClr val="bg1"/>
                </a:solidFill>
                <a:sym typeface="Wingdings" panose="05000000000000000000" pitchFamily="2" charset="2"/>
              </a:rPr>
              <a:t></a:t>
            </a:r>
          </a:p>
          <a:p>
            <a:pPr marL="214313" indent="-214313">
              <a:buFont typeface="Arial" panose="020B0604020202020204" pitchFamily="34" charset="0"/>
              <a:buChar char="•"/>
            </a:pPr>
            <a:r>
              <a:rPr lang="da-DK" u="sng" dirty="0">
                <a:solidFill>
                  <a:schemeClr val="bg1"/>
                </a:solidFill>
                <a:sym typeface="Wingdings" panose="05000000000000000000" pitchFamily="2" charset="2"/>
              </a:rPr>
              <a:t>Koldere</a:t>
            </a:r>
            <a:r>
              <a:rPr lang="da-DK" dirty="0">
                <a:solidFill>
                  <a:schemeClr val="bg1"/>
                </a:solidFill>
                <a:sym typeface="Wingdings" panose="05000000000000000000" pitchFamily="2" charset="2"/>
              </a:rPr>
              <a:t> klima</a:t>
            </a:r>
            <a:endParaRPr lang="da-DK" dirty="0">
              <a:solidFill>
                <a:schemeClr val="bg1"/>
              </a:solidFill>
            </a:endParaRPr>
          </a:p>
        </p:txBody>
      </p:sp>
      <mc:AlternateContent xmlns:mc="http://schemas.openxmlformats.org/markup-compatibility/2006" xmlns:p14="http://schemas.microsoft.com/office/powerpoint/2010/main">
        <mc:Choice Requires="p14">
          <p:contentPart p14:bwMode="auto" r:id="rId2">
            <p14:nvContentPartPr>
              <p14:cNvPr id="7" name="Håndskrift 6"/>
              <p14:cNvContentPartPr/>
              <p14:nvPr/>
            </p14:nvContentPartPr>
            <p14:xfrm>
              <a:off x="4616510" y="3371810"/>
              <a:ext cx="270" cy="270"/>
            </p14:xfrm>
          </p:contentPart>
        </mc:Choice>
        <mc:Fallback xmlns="">
          <p:pic>
            <p:nvPicPr>
              <p:cNvPr id="7" name="Håndskrift 6"/>
              <p:cNvPicPr/>
              <p:nvPr/>
            </p:nvPicPr>
            <p:blipFill>
              <a:blip r:embed="rId3"/>
              <a:stretch>
                <a:fillRect/>
              </a:stretch>
            </p:blipFill>
            <p:spPr>
              <a:xfrm>
                <a:off x="4607600" y="3362900"/>
                <a:ext cx="18090" cy="18090"/>
              </a:xfrm>
              <a:prstGeom prst="rect">
                <a:avLst/>
              </a:prstGeom>
            </p:spPr>
          </p:pic>
        </mc:Fallback>
      </mc:AlternateContent>
      <p:cxnSp>
        <p:nvCxnSpPr>
          <p:cNvPr id="32" name="Lige forbindelse 31">
            <a:extLst>
              <a:ext uri="{FF2B5EF4-FFF2-40B4-BE49-F238E27FC236}">
                <a16:creationId xmlns:a16="http://schemas.microsoft.com/office/drawing/2014/main" id="{2CAB6447-A6A2-476D-8048-4037F17CCEBA}"/>
              </a:ext>
            </a:extLst>
          </p:cNvPr>
          <p:cNvCxnSpPr>
            <a:cxnSpLocks/>
          </p:cNvCxnSpPr>
          <p:nvPr/>
        </p:nvCxnSpPr>
        <p:spPr>
          <a:xfrm>
            <a:off x="2284370" y="3868659"/>
            <a:ext cx="2802425" cy="0"/>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4" name="Lige forbindelse 33">
            <a:extLst>
              <a:ext uri="{FF2B5EF4-FFF2-40B4-BE49-F238E27FC236}">
                <a16:creationId xmlns:a16="http://schemas.microsoft.com/office/drawing/2014/main" id="{1368350A-C7E6-4279-B37A-0095F9C77AF9}"/>
              </a:ext>
            </a:extLst>
          </p:cNvPr>
          <p:cNvCxnSpPr>
            <a:cxnSpLocks/>
          </p:cNvCxnSpPr>
          <p:nvPr/>
        </p:nvCxnSpPr>
        <p:spPr>
          <a:xfrm flipV="1">
            <a:off x="4017521" y="2164868"/>
            <a:ext cx="0" cy="3407585"/>
          </a:xfrm>
          <a:prstGeom prst="line">
            <a:avLst/>
          </a:prstGeom>
          <a:ln w="1905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6" name="Tekstfelt 35">
            <a:extLst>
              <a:ext uri="{FF2B5EF4-FFF2-40B4-BE49-F238E27FC236}">
                <a16:creationId xmlns:a16="http://schemas.microsoft.com/office/drawing/2014/main" id="{3BDCEE11-F676-4138-B392-903142C93CAF}"/>
              </a:ext>
            </a:extLst>
          </p:cNvPr>
          <p:cNvSpPr txBox="1"/>
          <p:nvPr/>
        </p:nvSpPr>
        <p:spPr>
          <a:xfrm>
            <a:off x="2450755" y="2820898"/>
            <a:ext cx="1742277" cy="969496"/>
          </a:xfrm>
          <a:prstGeom prst="rect">
            <a:avLst/>
          </a:prstGeom>
          <a:noFill/>
        </p:spPr>
        <p:txBody>
          <a:bodyPr wrap="square">
            <a:spAutoFit/>
          </a:bodyPr>
          <a:lstStyle/>
          <a:p>
            <a:pPr algn="ctr"/>
            <a:r>
              <a:rPr lang="da-DK" sz="3000" dirty="0">
                <a:solidFill>
                  <a:schemeClr val="bg1">
                    <a:lumMod val="95000"/>
                  </a:schemeClr>
                </a:solidFill>
              </a:rPr>
              <a:t>Jorden</a:t>
            </a:r>
            <a:br>
              <a:rPr lang="da-DK" sz="1350" dirty="0">
                <a:solidFill>
                  <a:schemeClr val="bg1">
                    <a:lumMod val="95000"/>
                  </a:schemeClr>
                </a:solidFill>
              </a:rPr>
            </a:br>
            <a:r>
              <a:rPr lang="da-DK" sz="1350" dirty="0">
                <a:solidFill>
                  <a:schemeClr val="bg1">
                    <a:lumMod val="95000"/>
                  </a:schemeClr>
                </a:solidFill>
              </a:rPr>
              <a:t>12.000 km </a:t>
            </a:r>
            <a:br>
              <a:rPr lang="da-DK" sz="1350" dirty="0">
                <a:solidFill>
                  <a:schemeClr val="bg1">
                    <a:lumMod val="95000"/>
                  </a:schemeClr>
                </a:solidFill>
              </a:rPr>
            </a:br>
            <a:r>
              <a:rPr lang="da-DK" sz="1350" dirty="0">
                <a:solidFill>
                  <a:schemeClr val="bg1">
                    <a:lumMod val="95000"/>
                  </a:schemeClr>
                </a:solidFill>
              </a:rPr>
              <a:t>i diameter</a:t>
            </a:r>
          </a:p>
        </p:txBody>
      </p:sp>
    </p:spTree>
    <p:extLst>
      <p:ext uri="{BB962C8B-B14F-4D97-AF65-F5344CB8AC3E}">
        <p14:creationId xmlns:p14="http://schemas.microsoft.com/office/powerpoint/2010/main" val="3566184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86A8351-2935-96E8-25AC-3738FEAEDC5A}"/>
              </a:ext>
            </a:extLst>
          </p:cNvPr>
          <p:cNvSpPr>
            <a:spLocks noGrp="1"/>
          </p:cNvSpPr>
          <p:nvPr>
            <p:ph type="title"/>
          </p:nvPr>
        </p:nvSpPr>
        <p:spPr>
          <a:xfrm>
            <a:off x="640080" y="1371600"/>
            <a:ext cx="5852160" cy="1097280"/>
          </a:xfrm>
        </p:spPr>
        <p:txBody>
          <a:bodyPr vert="horz" lIns="91440" tIns="45720" rIns="91440" bIns="45720" rtlCol="0" anchor="t">
            <a:normAutofit/>
          </a:bodyPr>
          <a:lstStyle/>
          <a:p>
            <a:r>
              <a:rPr lang="en-US"/>
              <a:t>Forsøg med balloner </a:t>
            </a:r>
          </a:p>
        </p:txBody>
      </p:sp>
      <p:sp>
        <p:nvSpPr>
          <p:cNvPr id="3" name="Tekstfelt 2">
            <a:extLst>
              <a:ext uri="{FF2B5EF4-FFF2-40B4-BE49-F238E27FC236}">
                <a16:creationId xmlns:a16="http://schemas.microsoft.com/office/drawing/2014/main" id="{BAF9809D-079D-A342-82FE-8A8315002919}"/>
              </a:ext>
            </a:extLst>
          </p:cNvPr>
          <p:cNvSpPr txBox="1"/>
          <p:nvPr/>
        </p:nvSpPr>
        <p:spPr>
          <a:xfrm>
            <a:off x="640080" y="2633236"/>
            <a:ext cx="5852160" cy="3664685"/>
          </a:xfrm>
          <a:prstGeom prst="rect">
            <a:avLst/>
          </a:prstGeom>
        </p:spPr>
        <p:txBody>
          <a:bodyPr vert="horz" lIns="91440" tIns="45720" rIns="91440" bIns="45720" rtlCol="0">
            <a:normAutofit/>
          </a:bodyPr>
          <a:lstStyle/>
          <a:p>
            <a:pPr>
              <a:lnSpc>
                <a:spcPct val="110000"/>
              </a:lnSpc>
              <a:spcAft>
                <a:spcPts val="600"/>
              </a:spcAft>
              <a:buSzPct val="87000"/>
              <a:buFont typeface="Arial" panose="020B0604020202020204" pitchFamily="34" charset="0"/>
              <a:buChar char="•"/>
            </a:pPr>
            <a:r>
              <a:rPr lang="en-US" sz="1500"/>
              <a:t>Lav et rør ud af et stykke papir og pust en ballon op og find en mobiltelefon </a:t>
            </a:r>
          </a:p>
          <a:p>
            <a:pPr>
              <a:lnSpc>
                <a:spcPct val="110000"/>
              </a:lnSpc>
              <a:spcAft>
                <a:spcPts val="600"/>
              </a:spcAft>
              <a:buSzPct val="87000"/>
              <a:buFont typeface="Arial" panose="020B0604020202020204" pitchFamily="34" charset="0"/>
              <a:buChar char="•"/>
            </a:pPr>
            <a:r>
              <a:rPr lang="en-US" sz="1500"/>
              <a:t>Tænd lommelygten på telefonen og sæt papirrøret foran lyset. Ret lyskeglen mod midten af ballonen (ækvator). </a:t>
            </a:r>
          </a:p>
          <a:p>
            <a:pPr>
              <a:lnSpc>
                <a:spcPct val="110000"/>
              </a:lnSpc>
              <a:spcAft>
                <a:spcPts val="600"/>
              </a:spcAft>
              <a:buSzPct val="87000"/>
              <a:buFont typeface="Arial" panose="020B0604020202020204" pitchFamily="34" charset="0"/>
              <a:buChar char="•"/>
            </a:pPr>
            <a:r>
              <a:rPr lang="en-US" sz="1500"/>
              <a:t>Prøv så at ændre vinklen ved at lyse nord for ækvator. </a:t>
            </a:r>
          </a:p>
          <a:p>
            <a:pPr>
              <a:lnSpc>
                <a:spcPct val="110000"/>
              </a:lnSpc>
              <a:spcAft>
                <a:spcPts val="600"/>
              </a:spcAft>
              <a:buSzPct val="87000"/>
              <a:buFont typeface="Arial" panose="020B0604020202020204" pitchFamily="34" charset="0"/>
              <a:buChar char="•"/>
            </a:pPr>
            <a:endParaRPr lang="en-US" sz="1500"/>
          </a:p>
          <a:p>
            <a:pPr>
              <a:lnSpc>
                <a:spcPct val="110000"/>
              </a:lnSpc>
              <a:spcAft>
                <a:spcPts val="600"/>
              </a:spcAft>
              <a:buSzPct val="87000"/>
              <a:buFont typeface="Arial" panose="020B0604020202020204" pitchFamily="34" charset="0"/>
              <a:buChar char="•"/>
            </a:pPr>
            <a:r>
              <a:rPr lang="en-US" sz="1500" b="1"/>
              <a:t>Svar på spørgsmålene: </a:t>
            </a:r>
          </a:p>
          <a:p>
            <a:pPr marL="285750" indent="-285750">
              <a:lnSpc>
                <a:spcPct val="110000"/>
              </a:lnSpc>
              <a:spcAft>
                <a:spcPts val="600"/>
              </a:spcAft>
              <a:buSzPct val="87000"/>
              <a:buFont typeface="Arial" panose="020B0604020202020204" pitchFamily="34" charset="0"/>
              <a:buChar char="•"/>
            </a:pPr>
            <a:r>
              <a:rPr lang="en-US" sz="1500"/>
              <a:t>Hvad sker der med lyskeglen?</a:t>
            </a:r>
          </a:p>
          <a:p>
            <a:pPr marL="285750" indent="-285750">
              <a:lnSpc>
                <a:spcPct val="110000"/>
              </a:lnSpc>
              <a:spcAft>
                <a:spcPts val="600"/>
              </a:spcAft>
              <a:buSzPct val="87000"/>
              <a:buFont typeface="Arial" panose="020B0604020202020204" pitchFamily="34" charset="0"/>
              <a:buChar char="•"/>
            </a:pPr>
            <a:r>
              <a:rPr lang="en-US" sz="1500"/>
              <a:t>Hvilken betydning har det for temperaturforskellen mellem ækvator og nord for ækvator? </a:t>
            </a:r>
          </a:p>
          <a:p>
            <a:pPr marL="285750" indent="-285750">
              <a:lnSpc>
                <a:spcPct val="110000"/>
              </a:lnSpc>
              <a:spcAft>
                <a:spcPts val="600"/>
              </a:spcAft>
              <a:buSzPct val="87000"/>
              <a:buFont typeface="Arial" panose="020B0604020202020204" pitchFamily="34" charset="0"/>
              <a:buChar char="•"/>
            </a:pPr>
            <a:r>
              <a:rPr lang="en-US" sz="1500"/>
              <a:t>Hvilken betydning har det for hvor meget energi solceller kan producere? </a:t>
            </a:r>
          </a:p>
        </p:txBody>
      </p:sp>
      <p:pic>
        <p:nvPicPr>
          <p:cNvPr id="5" name="Picture 4" descr="Flyvende blå balloner på hvid baggrund">
            <a:extLst>
              <a:ext uri="{FF2B5EF4-FFF2-40B4-BE49-F238E27FC236}">
                <a16:creationId xmlns:a16="http://schemas.microsoft.com/office/drawing/2014/main" id="{1B09EA20-35CE-F7C1-9886-86577DFF0C7A}"/>
              </a:ext>
            </a:extLst>
          </p:cNvPr>
          <p:cNvPicPr>
            <a:picLocks noChangeAspect="1"/>
          </p:cNvPicPr>
          <p:nvPr/>
        </p:nvPicPr>
        <p:blipFill>
          <a:blip r:embed="rId2"/>
          <a:srcRect l="22309" r="7024"/>
          <a:stretch>
            <a:fillRect/>
          </a:stretch>
        </p:blipFill>
        <p:spPr>
          <a:xfrm>
            <a:off x="7345680" y="10"/>
            <a:ext cx="4846320" cy="6857990"/>
          </a:xfrm>
          <a:prstGeom prst="rect">
            <a:avLst/>
          </a:prstGeom>
        </p:spPr>
      </p:pic>
    </p:spTree>
    <p:extLst>
      <p:ext uri="{BB962C8B-B14F-4D97-AF65-F5344CB8AC3E}">
        <p14:creationId xmlns:p14="http://schemas.microsoft.com/office/powerpoint/2010/main" val="4416492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ladsholder til indhold 4" descr="Et billede, der indeholder cirkel, design, kunst&#10;&#10;Automatisk genereret beskrivelse">
            <a:extLst>
              <a:ext uri="{FF2B5EF4-FFF2-40B4-BE49-F238E27FC236}">
                <a16:creationId xmlns:a16="http://schemas.microsoft.com/office/drawing/2014/main" id="{20C66894-3D27-26D1-EE3E-A837F7BD611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8079" y="928706"/>
            <a:ext cx="7414877" cy="4979334"/>
          </a:xfrm>
          <a:prstGeom prst="rect">
            <a:avLst/>
          </a:prstGeom>
        </p:spPr>
      </p:pic>
    </p:spTree>
    <p:extLst>
      <p:ext uri="{BB962C8B-B14F-4D97-AF65-F5344CB8AC3E}">
        <p14:creationId xmlns:p14="http://schemas.microsoft.com/office/powerpoint/2010/main" val="33358689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1915886" y="365125"/>
            <a:ext cx="9437914" cy="1325700"/>
          </a:xfrm>
          <a:prstGeom prst="rect">
            <a:avLst/>
          </a:prstGeom>
        </p:spPr>
        <p:txBody>
          <a:bodyPr lIns="91425" tIns="91425" rIns="91425" bIns="91425" anchor="ctr" anchorCtr="0">
            <a:noAutofit/>
          </a:bodyPr>
          <a:lstStyle/>
          <a:p>
            <a:pPr lvl="0">
              <a:spcBef>
                <a:spcPts val="0"/>
              </a:spcBef>
              <a:buNone/>
            </a:pPr>
            <a:r>
              <a:rPr lang="da-DK" dirty="0"/>
              <a:t>Hvorfor har vi årstider?</a:t>
            </a:r>
          </a:p>
        </p:txBody>
      </p:sp>
      <p:sp>
        <p:nvSpPr>
          <p:cNvPr id="163" name="Shape 163"/>
          <p:cNvSpPr txBox="1">
            <a:spLocks noGrp="1"/>
          </p:cNvSpPr>
          <p:nvPr>
            <p:ph type="body" idx="1"/>
          </p:nvPr>
        </p:nvSpPr>
        <p:spPr>
          <a:xfrm>
            <a:off x="838200" y="1825625"/>
            <a:ext cx="10515600" cy="4351200"/>
          </a:xfrm>
          <a:prstGeom prst="rect">
            <a:avLst/>
          </a:prstGeom>
        </p:spPr>
        <p:txBody>
          <a:bodyPr lIns="91425" tIns="91425" rIns="91425" bIns="91425" anchor="t" anchorCtr="0">
            <a:noAutofit/>
          </a:bodyPr>
          <a:lstStyle/>
          <a:p>
            <a:pPr lvl="0">
              <a:spcBef>
                <a:spcPts val="0"/>
              </a:spcBef>
              <a:buNone/>
            </a:pPr>
            <a:endParaRPr/>
          </a:p>
        </p:txBody>
      </p:sp>
      <p:pic>
        <p:nvPicPr>
          <p:cNvPr id="164" name="Shape 164"/>
          <p:cNvPicPr preferRelativeResize="0"/>
          <p:nvPr/>
        </p:nvPicPr>
        <p:blipFill>
          <a:blip r:embed="rId3">
            <a:alphaModFix/>
          </a:blip>
          <a:stretch>
            <a:fillRect/>
          </a:stretch>
        </p:blipFill>
        <p:spPr>
          <a:xfrm>
            <a:off x="2757487" y="1585912"/>
            <a:ext cx="6677025" cy="5210175"/>
          </a:xfrm>
          <a:prstGeom prst="rect">
            <a:avLst/>
          </a:prstGeom>
          <a:noFill/>
          <a:ln>
            <a:noFill/>
          </a:ln>
        </p:spPr>
      </p:pic>
    </p:spTree>
    <p:extLst>
      <p:ext uri="{BB962C8B-B14F-4D97-AF65-F5344CB8AC3E}">
        <p14:creationId xmlns:p14="http://schemas.microsoft.com/office/powerpoint/2010/main" val="23678220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944688" y="614044"/>
            <a:ext cx="9782855" cy="1097280"/>
          </a:xfrm>
        </p:spPr>
        <p:txBody>
          <a:bodyPr>
            <a:normAutofit/>
          </a:bodyPr>
          <a:lstStyle/>
          <a:p>
            <a:pPr eaLnBrk="1" hangingPunct="1"/>
            <a:r>
              <a:rPr lang="da-DK" dirty="0"/>
              <a:t>Nordlig og sydlig vendekreds</a:t>
            </a:r>
          </a:p>
        </p:txBody>
      </p:sp>
      <p:pic>
        <p:nvPicPr>
          <p:cNvPr id="2457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944688" y="1785939"/>
            <a:ext cx="8255000" cy="4714875"/>
          </a:xfrm>
        </p:spPr>
      </p:pic>
      <p:sp>
        <p:nvSpPr>
          <p:cNvPr id="10244" name="AutoShape 4"/>
          <p:cNvSpPr>
            <a:spLocks noChangeArrowheads="1"/>
          </p:cNvSpPr>
          <p:nvPr/>
        </p:nvSpPr>
        <p:spPr bwMode="auto">
          <a:xfrm>
            <a:off x="4810125" y="4572001"/>
            <a:ext cx="431800" cy="574675"/>
          </a:xfrm>
          <a:prstGeom prst="sun">
            <a:avLst>
              <a:gd name="adj" fmla="val 25000"/>
            </a:avLst>
          </a:prstGeom>
          <a:solidFill>
            <a:srgbClr val="FFFF00"/>
          </a:solidFill>
          <a:ln w="9525">
            <a:solidFill>
              <a:schemeClr val="bg1"/>
            </a:solidFill>
            <a:miter lim="800000"/>
            <a:headEnd/>
            <a:tailEnd/>
          </a:ln>
        </p:spPr>
        <p:txBody>
          <a:bodyPr wrap="none" anchor="ctr"/>
          <a:lstStyle/>
          <a:p>
            <a:pPr algn="ctr"/>
            <a:endParaRPr lang="da-DK">
              <a:solidFill>
                <a:srgbClr val="C00000"/>
              </a:solidFill>
              <a:latin typeface="Constantia" pitchFamily="18" charset="0"/>
            </a:endParaRPr>
          </a:p>
        </p:txBody>
      </p:sp>
      <p:sp>
        <p:nvSpPr>
          <p:cNvPr id="24581" name="Text Box 5"/>
          <p:cNvSpPr txBox="1">
            <a:spLocks noChangeArrowheads="1"/>
          </p:cNvSpPr>
          <p:nvPr/>
        </p:nvSpPr>
        <p:spPr bwMode="auto">
          <a:xfrm>
            <a:off x="7096126" y="3429001"/>
            <a:ext cx="32369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da-DK" b="1">
                <a:latin typeface="Constantia" pitchFamily="18" charset="0"/>
              </a:rPr>
              <a:t>Nordlig vendekreds 23,5 </a:t>
            </a:r>
            <a:r>
              <a:rPr lang="da-DK" b="1">
                <a:solidFill>
                  <a:schemeClr val="bg1"/>
                </a:solidFill>
                <a:latin typeface="Constantia" pitchFamily="18" charset="0"/>
              </a:rPr>
              <a:t>nb</a:t>
            </a:r>
          </a:p>
        </p:txBody>
      </p:sp>
      <p:sp>
        <p:nvSpPr>
          <p:cNvPr id="24582" name="Text Box 6"/>
          <p:cNvSpPr txBox="1">
            <a:spLocks noChangeArrowheads="1"/>
          </p:cNvSpPr>
          <p:nvPr/>
        </p:nvSpPr>
        <p:spPr bwMode="auto">
          <a:xfrm>
            <a:off x="7096126" y="4857751"/>
            <a:ext cx="33004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da-DK" b="1">
                <a:latin typeface="Constantia" pitchFamily="18" charset="0"/>
              </a:rPr>
              <a:t>Sydlig vendekreds 23,5 </a:t>
            </a:r>
            <a:r>
              <a:rPr lang="da-DK" b="1">
                <a:solidFill>
                  <a:schemeClr val="bg1"/>
                </a:solidFill>
                <a:latin typeface="Constantia" pitchFamily="18" charset="0"/>
              </a:rPr>
              <a:t>sb</a:t>
            </a:r>
          </a:p>
        </p:txBody>
      </p:sp>
      <p:sp>
        <p:nvSpPr>
          <p:cNvPr id="24583" name="Text Box 7"/>
          <p:cNvSpPr txBox="1">
            <a:spLocks noChangeArrowheads="1"/>
          </p:cNvSpPr>
          <p:nvPr/>
        </p:nvSpPr>
        <p:spPr bwMode="auto">
          <a:xfrm>
            <a:off x="7453314" y="4143376"/>
            <a:ext cx="23717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da-DK" b="1">
                <a:latin typeface="Constantia" pitchFamily="18" charset="0"/>
              </a:rPr>
              <a:t>Ækvator</a:t>
            </a:r>
          </a:p>
        </p:txBody>
      </p:sp>
    </p:spTree>
    <p:extLst>
      <p:ext uri="{BB962C8B-B14F-4D97-AF65-F5344CB8AC3E}">
        <p14:creationId xmlns:p14="http://schemas.microsoft.com/office/powerpoint/2010/main" val="20657064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4" presetClass="path" presetSubtype="0" repeatCount="indefinite" accel="50000" decel="50000" autoRev="1" fill="hold" grpId="0" nodeType="clickEffect">
                                  <p:stCondLst>
                                    <p:cond delay="0"/>
                                  </p:stCondLst>
                                  <p:endCondLst>
                                    <p:cond evt="onNext" delay="0">
                                      <p:tgtEl>
                                        <p:sldTgt/>
                                      </p:tgtEl>
                                    </p:cond>
                                  </p:endCondLst>
                                  <p:childTnLst>
                                    <p:animMotion origin="layout" path="M -0.02361 0.04186 L -0.02361 -0.19935 " pathEditMode="relative" rAng="0" ptsTypes="AA">
                                      <p:cBhvr>
                                        <p:cTn id="6" dur="2000" fill="hold"/>
                                        <p:tgtEl>
                                          <p:spTgt spid="10244"/>
                                        </p:tgtEl>
                                        <p:attrNameLst>
                                          <p:attrName>ppt_x</p:attrName>
                                          <p:attrName>ppt_y</p:attrName>
                                        </p:attrNameLst>
                                      </p:cBhvr>
                                      <p:rCtr x="0" y="-121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981200" y="332656"/>
            <a:ext cx="8229600" cy="1143000"/>
          </a:xfrm>
        </p:spPr>
        <p:txBody>
          <a:bodyPr>
            <a:normAutofit fontScale="90000"/>
          </a:bodyPr>
          <a:lstStyle/>
          <a:p>
            <a:pPr algn="ctr"/>
            <a:r>
              <a:rPr lang="da-DK" sz="6000" dirty="0"/>
              <a:t>Jordens energibalance</a:t>
            </a:r>
            <a:r>
              <a:rPr lang="da-DK" dirty="0"/>
              <a:t>: </a:t>
            </a:r>
            <a:br>
              <a:rPr lang="da-DK" dirty="0"/>
            </a:br>
            <a:r>
              <a:rPr lang="da-DK" dirty="0"/>
              <a:t>energi ind &gt;&lt; energi ud</a:t>
            </a:r>
          </a:p>
        </p:txBody>
      </p:sp>
      <p:sp>
        <p:nvSpPr>
          <p:cNvPr id="3" name="Pladsholder til indhold 2"/>
          <p:cNvSpPr>
            <a:spLocks noGrp="1"/>
          </p:cNvSpPr>
          <p:nvPr>
            <p:ph idx="1"/>
          </p:nvPr>
        </p:nvSpPr>
        <p:spPr/>
        <p:txBody>
          <a:bodyPr/>
          <a:lstStyle/>
          <a:p>
            <a:endParaRPr lang="da-DK"/>
          </a:p>
        </p:txBody>
      </p:sp>
      <p:pic>
        <p:nvPicPr>
          <p:cNvPr id="8194" name="Picture 2" descr="http://geog.uoregon.edu/envchange/clim_animations/gifs/netrad_web.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19536" y="1363228"/>
            <a:ext cx="8356674" cy="5666173"/>
          </a:xfrm>
          <a:prstGeom prst="rect">
            <a:avLst/>
          </a:prstGeom>
          <a:noFill/>
          <a:extLst>
            <a:ext uri="{909E8E84-426E-40DD-AFC4-6F175D3DCCD1}">
              <a14:hiddenFill xmlns:a14="http://schemas.microsoft.com/office/drawing/2010/main">
                <a:solidFill>
                  <a:srgbClr val="FFFFFF"/>
                </a:solidFill>
              </a14:hiddenFill>
            </a:ext>
          </a:extLst>
        </p:spPr>
      </p:pic>
      <p:sp>
        <p:nvSpPr>
          <p:cNvPr id="4" name="Rektangel 3">
            <a:extLst>
              <a:ext uri="{FF2B5EF4-FFF2-40B4-BE49-F238E27FC236}">
                <a16:creationId xmlns:a16="http://schemas.microsoft.com/office/drawing/2014/main" id="{6981ACDA-1F5E-A7BB-FB12-4DBD33D8C6B2}"/>
              </a:ext>
            </a:extLst>
          </p:cNvPr>
          <p:cNvSpPr/>
          <p:nvPr/>
        </p:nvSpPr>
        <p:spPr>
          <a:xfrm>
            <a:off x="8677376" y="1363228"/>
            <a:ext cx="750627" cy="386724"/>
          </a:xfrm>
          <a:prstGeom prst="rect">
            <a:avLst/>
          </a:prstGeom>
          <a:noFill/>
          <a:ln w="1238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7014092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geog.uoregon.edu/envchange/clim_animations/gifs/tmp2m_web.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919536" y="1402306"/>
            <a:ext cx="8280920" cy="5627095"/>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a:xfrm>
            <a:off x="1981200" y="764704"/>
            <a:ext cx="8229600" cy="720080"/>
          </a:xfrm>
          <a:solidFill>
            <a:schemeClr val="bg1"/>
          </a:solidFill>
        </p:spPr>
        <p:txBody>
          <a:bodyPr>
            <a:normAutofit fontScale="90000"/>
          </a:bodyPr>
          <a:lstStyle/>
          <a:p>
            <a:pPr algn="ctr"/>
            <a:r>
              <a:rPr lang="da-DK" b="1" dirty="0"/>
              <a:t>Forskelle i strålingsintensitet </a:t>
            </a:r>
            <a:br>
              <a:rPr lang="da-DK" b="1" dirty="0"/>
            </a:br>
            <a:r>
              <a:rPr lang="da-DK" b="1" dirty="0">
                <a:sym typeface="Wingdings" panose="05000000000000000000" pitchFamily="2" charset="2"/>
              </a:rPr>
              <a:t> </a:t>
            </a:r>
            <a:r>
              <a:rPr lang="da-DK" b="1" dirty="0"/>
              <a:t>forskelle i temperatur</a:t>
            </a:r>
          </a:p>
        </p:txBody>
      </p:sp>
      <p:sp>
        <p:nvSpPr>
          <p:cNvPr id="3" name="Rektangel 2">
            <a:extLst>
              <a:ext uri="{FF2B5EF4-FFF2-40B4-BE49-F238E27FC236}">
                <a16:creationId xmlns:a16="http://schemas.microsoft.com/office/drawing/2014/main" id="{B0569F93-AD24-EF36-0956-6E88A2695EE0}"/>
              </a:ext>
            </a:extLst>
          </p:cNvPr>
          <p:cNvSpPr/>
          <p:nvPr/>
        </p:nvSpPr>
        <p:spPr>
          <a:xfrm>
            <a:off x="8633833" y="1402306"/>
            <a:ext cx="750627" cy="386724"/>
          </a:xfrm>
          <a:prstGeom prst="rect">
            <a:avLst/>
          </a:prstGeom>
          <a:noFill/>
          <a:ln w="1238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Tree>
    <p:extLst>
      <p:ext uri="{BB962C8B-B14F-4D97-AF65-F5344CB8AC3E}">
        <p14:creationId xmlns:p14="http://schemas.microsoft.com/office/powerpoint/2010/main" val="3972468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8FCE029E-5073-4498-8104-8427AA987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sp>
        <p:nvSpPr>
          <p:cNvPr id="2" name="Titel 1">
            <a:extLst>
              <a:ext uri="{FF2B5EF4-FFF2-40B4-BE49-F238E27FC236}">
                <a16:creationId xmlns:a16="http://schemas.microsoft.com/office/drawing/2014/main" id="{8C77A751-2581-05AC-5C9B-B9B7AEFEF7EB}"/>
              </a:ext>
            </a:extLst>
          </p:cNvPr>
          <p:cNvSpPr>
            <a:spLocks noGrp="1"/>
          </p:cNvSpPr>
          <p:nvPr>
            <p:ph type="title"/>
          </p:nvPr>
        </p:nvSpPr>
        <p:spPr>
          <a:xfrm>
            <a:off x="640080" y="914401"/>
            <a:ext cx="4306824" cy="1477817"/>
          </a:xfrm>
        </p:spPr>
        <p:txBody>
          <a:bodyPr>
            <a:normAutofit/>
          </a:bodyPr>
          <a:lstStyle/>
          <a:p>
            <a:r>
              <a:rPr lang="da-DK" dirty="0">
                <a:latin typeface="Franklin Gothic Book" panose="020B0503020102020204" pitchFamily="34" charset="0"/>
                <a:ea typeface="Franklin Gothic Book" panose="020B0503020102020204" pitchFamily="34" charset="0"/>
                <a:cs typeface="Times New Roman" panose="02020603050405020304" pitchFamily="18" charset="0"/>
              </a:rPr>
              <a:t>Introduktion </a:t>
            </a:r>
            <a:endParaRPr lang="da-DK" dirty="0"/>
          </a:p>
        </p:txBody>
      </p:sp>
      <p:pic>
        <p:nvPicPr>
          <p:cNvPr id="5" name="Billede 4" descr="Familie tegning på papir">
            <a:extLst>
              <a:ext uri="{FF2B5EF4-FFF2-40B4-BE49-F238E27FC236}">
                <a16:creationId xmlns:a16="http://schemas.microsoft.com/office/drawing/2014/main" id="{CB08F920-E524-B293-C24F-94A121760045}"/>
              </a:ext>
            </a:extLst>
          </p:cNvPr>
          <p:cNvPicPr>
            <a:picLocks noChangeAspect="1"/>
          </p:cNvPicPr>
          <p:nvPr/>
        </p:nvPicPr>
        <p:blipFill>
          <a:blip r:embed="rId3">
            <a:extLst>
              <a:ext uri="{28A0092B-C50C-407E-A947-70E740481C1C}">
                <a14:useLocalDpi xmlns:a14="http://schemas.microsoft.com/office/drawing/2010/main" val="0"/>
              </a:ext>
            </a:extLst>
          </a:blip>
          <a:srcRect r="10499" b="1"/>
          <a:stretch/>
        </p:blipFill>
        <p:spPr>
          <a:xfrm>
            <a:off x="1" y="2613892"/>
            <a:ext cx="4946906" cy="3689359"/>
          </a:xfrm>
          <a:prstGeom prst="rect">
            <a:avLst/>
          </a:prstGeom>
        </p:spPr>
      </p:pic>
      <p:cxnSp>
        <p:nvCxnSpPr>
          <p:cNvPr id="19" name="Straight Connector 18">
            <a:extLst>
              <a:ext uri="{FF2B5EF4-FFF2-40B4-BE49-F238E27FC236}">
                <a16:creationId xmlns:a16="http://schemas.microsoft.com/office/drawing/2014/main" id="{BEFF515C-2521-4964-9DAC-2BFB8EC86AE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74446"/>
            <a:ext cx="4946904" cy="1"/>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21" name="Pladsholder til indhold 2">
            <a:extLst>
              <a:ext uri="{FF2B5EF4-FFF2-40B4-BE49-F238E27FC236}">
                <a16:creationId xmlns:a16="http://schemas.microsoft.com/office/drawing/2014/main" id="{00F32E2F-9349-87EB-CFA6-500EB131AAE3}"/>
              </a:ext>
            </a:extLst>
          </p:cNvPr>
          <p:cNvGraphicFramePr>
            <a:graphicFrameLocks noGrp="1"/>
          </p:cNvGraphicFramePr>
          <p:nvPr>
            <p:ph idx="1"/>
            <p:extLst>
              <p:ext uri="{D42A27DB-BD31-4B8C-83A1-F6EECF244321}">
                <p14:modId xmlns:p14="http://schemas.microsoft.com/office/powerpoint/2010/main" val="198337992"/>
              </p:ext>
            </p:extLst>
          </p:nvPr>
        </p:nvGraphicFramePr>
        <p:xfrm>
          <a:off x="5641848" y="1014984"/>
          <a:ext cx="5889161" cy="5288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811900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7A41A1-FEAD-4CCE-97E2-1B2715C3DF36}"/>
              </a:ext>
            </a:extLst>
          </p:cNvPr>
          <p:cNvSpPr>
            <a:spLocks noGrp="1"/>
          </p:cNvSpPr>
          <p:nvPr>
            <p:ph type="title"/>
          </p:nvPr>
        </p:nvSpPr>
        <p:spPr/>
        <p:txBody>
          <a:bodyPr/>
          <a:lstStyle/>
          <a:p>
            <a:endParaRPr lang="da-DK"/>
          </a:p>
        </p:txBody>
      </p:sp>
      <p:pic>
        <p:nvPicPr>
          <p:cNvPr id="5" name="Pladsholder til indhold 4" descr="Et billede, der indeholder himmel, hus, skilt&#10;&#10;Automatisk genereret beskrivelse">
            <a:extLst>
              <a:ext uri="{FF2B5EF4-FFF2-40B4-BE49-F238E27FC236}">
                <a16:creationId xmlns:a16="http://schemas.microsoft.com/office/drawing/2014/main" id="{6030B004-6166-4B3F-A7A4-8C1AEDE0DAF6}"/>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t="9603"/>
          <a:stretch/>
        </p:blipFill>
        <p:spPr>
          <a:xfrm>
            <a:off x="1532584" y="0"/>
            <a:ext cx="9144000" cy="6858000"/>
          </a:xfrm>
        </p:spPr>
      </p:pic>
      <p:sp>
        <p:nvSpPr>
          <p:cNvPr id="6" name="Titel 1">
            <a:extLst>
              <a:ext uri="{FF2B5EF4-FFF2-40B4-BE49-F238E27FC236}">
                <a16:creationId xmlns:a16="http://schemas.microsoft.com/office/drawing/2014/main" id="{8F693AD5-8B02-4AD9-B5C8-EF34F6F8102E}"/>
              </a:ext>
            </a:extLst>
          </p:cNvPr>
          <p:cNvSpPr txBox="1">
            <a:spLocks/>
          </p:cNvSpPr>
          <p:nvPr/>
        </p:nvSpPr>
        <p:spPr>
          <a:xfrm>
            <a:off x="1524001" y="692696"/>
            <a:ext cx="9143999" cy="792088"/>
          </a:xfrm>
          <a:prstGeom prst="rect">
            <a:avLst/>
          </a:prstGeom>
          <a:solidFill>
            <a:schemeClr val="bg1">
              <a:alpha val="88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da-DK" sz="3600" dirty="0"/>
              <a:t>Solenergi: løsning på den grønne omstilling?</a:t>
            </a:r>
          </a:p>
        </p:txBody>
      </p:sp>
    </p:spTree>
    <p:extLst>
      <p:ext uri="{BB962C8B-B14F-4D97-AF65-F5344CB8AC3E}">
        <p14:creationId xmlns:p14="http://schemas.microsoft.com/office/powerpoint/2010/main" val="20106622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98D6D9-9F5C-4445-B5FE-CBD9F7E395D7}"/>
              </a:ext>
            </a:extLst>
          </p:cNvPr>
          <p:cNvSpPr>
            <a:spLocks noGrp="1"/>
          </p:cNvSpPr>
          <p:nvPr>
            <p:ph type="title"/>
          </p:nvPr>
        </p:nvSpPr>
        <p:spPr>
          <a:xfrm>
            <a:off x="1772713" y="200032"/>
            <a:ext cx="4045235" cy="3012944"/>
          </a:xfrm>
        </p:spPr>
        <p:txBody>
          <a:bodyPr/>
          <a:lstStyle/>
          <a:p>
            <a:r>
              <a:rPr lang="da-DK" dirty="0"/>
              <a:t>Global opvarmning og energiforbrug</a:t>
            </a:r>
          </a:p>
        </p:txBody>
      </p:sp>
      <p:pic>
        <p:nvPicPr>
          <p:cNvPr id="4" name="Pladsholder til indhold 3">
            <a:extLst>
              <a:ext uri="{FF2B5EF4-FFF2-40B4-BE49-F238E27FC236}">
                <a16:creationId xmlns:a16="http://schemas.microsoft.com/office/drawing/2014/main" id="{A12DFCA8-5CE6-41E7-A345-C4C451444A90}"/>
              </a:ext>
            </a:extLst>
          </p:cNvPr>
          <p:cNvPicPr>
            <a:picLocks noGrp="1" noChangeAspect="1"/>
          </p:cNvPicPr>
          <p:nvPr>
            <p:ph idx="1"/>
          </p:nvPr>
        </p:nvPicPr>
        <p:blipFill>
          <a:blip r:embed="rId2"/>
          <a:stretch>
            <a:fillRect/>
          </a:stretch>
        </p:blipFill>
        <p:spPr>
          <a:xfrm>
            <a:off x="5817947" y="3573017"/>
            <a:ext cx="4442652" cy="2880320"/>
          </a:xfrm>
          <a:prstGeom prst="rect">
            <a:avLst/>
          </a:prstGeom>
        </p:spPr>
      </p:pic>
      <p:pic>
        <p:nvPicPr>
          <p:cNvPr id="5" name="Pladsholder til indhold 5">
            <a:extLst>
              <a:ext uri="{FF2B5EF4-FFF2-40B4-BE49-F238E27FC236}">
                <a16:creationId xmlns:a16="http://schemas.microsoft.com/office/drawing/2014/main" id="{9310266F-AD65-4722-BDDB-27894E6A73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3993" y="554519"/>
            <a:ext cx="4236607" cy="2880320"/>
          </a:xfrm>
          <a:prstGeom prst="rect">
            <a:avLst/>
          </a:prstGeom>
        </p:spPr>
      </p:pic>
      <p:pic>
        <p:nvPicPr>
          <p:cNvPr id="6" name="Pladsholder til indhold 1">
            <a:extLst>
              <a:ext uri="{FF2B5EF4-FFF2-40B4-BE49-F238E27FC236}">
                <a16:creationId xmlns:a16="http://schemas.microsoft.com/office/drawing/2014/main" id="{BD33DCDE-2CBB-4788-B972-D259D1E5D13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1" y="3573018"/>
            <a:ext cx="4389489" cy="2736305"/>
          </a:xfrm>
          <a:prstGeom prst="rect">
            <a:avLst/>
          </a:prstGeom>
        </p:spPr>
      </p:pic>
    </p:spTree>
    <p:extLst>
      <p:ext uri="{BB962C8B-B14F-4D97-AF65-F5344CB8AC3E}">
        <p14:creationId xmlns:p14="http://schemas.microsoft.com/office/powerpoint/2010/main" val="165873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23D6AC-63A5-35CB-8EB6-684D94FC6E38}"/>
              </a:ext>
            </a:extLst>
          </p:cNvPr>
          <p:cNvSpPr>
            <a:spLocks noGrp="1"/>
          </p:cNvSpPr>
          <p:nvPr>
            <p:ph type="title"/>
          </p:nvPr>
        </p:nvSpPr>
        <p:spPr>
          <a:xfrm>
            <a:off x="640080" y="1371600"/>
            <a:ext cx="5852160" cy="1097280"/>
          </a:xfrm>
        </p:spPr>
        <p:txBody>
          <a:bodyPr anchor="t">
            <a:normAutofit/>
          </a:bodyPr>
          <a:lstStyle/>
          <a:p>
            <a:pPr>
              <a:lnSpc>
                <a:spcPct val="90000"/>
              </a:lnSpc>
            </a:pPr>
            <a:r>
              <a:rPr lang="da-DK" sz="2500"/>
              <a:t>Strålingsintensitet og Energibehov (kan solceller dække mit energibehov)?</a:t>
            </a:r>
          </a:p>
        </p:txBody>
      </p:sp>
      <p:sp>
        <p:nvSpPr>
          <p:cNvPr id="3" name="Pladsholder til indhold 2">
            <a:extLst>
              <a:ext uri="{FF2B5EF4-FFF2-40B4-BE49-F238E27FC236}">
                <a16:creationId xmlns:a16="http://schemas.microsoft.com/office/drawing/2014/main" id="{1DE8453F-2916-922D-E1CD-790B927B302E}"/>
              </a:ext>
            </a:extLst>
          </p:cNvPr>
          <p:cNvSpPr>
            <a:spLocks noGrp="1"/>
          </p:cNvSpPr>
          <p:nvPr>
            <p:ph idx="1"/>
          </p:nvPr>
        </p:nvSpPr>
        <p:spPr>
          <a:xfrm>
            <a:off x="640080" y="2633236"/>
            <a:ext cx="5852160" cy="3664685"/>
          </a:xfrm>
        </p:spPr>
        <p:txBody>
          <a:bodyPr>
            <a:normAutofit/>
          </a:bodyPr>
          <a:lstStyle/>
          <a:p>
            <a:r>
              <a:rPr lang="da-DK" dirty="0"/>
              <a:t>Tjek om du har afleveret de to journaler om solceller fra den 27/2-2026 og 6/3-2026 </a:t>
            </a:r>
          </a:p>
          <a:p>
            <a:r>
              <a:rPr lang="da-DK" dirty="0"/>
              <a:t>Lave øvelsen ”</a:t>
            </a:r>
            <a:r>
              <a:rPr lang="da-DK" i="1" dirty="0"/>
              <a:t>Sol i haven? Og Solceller på taget?” </a:t>
            </a:r>
          </a:p>
          <a:p>
            <a:r>
              <a:rPr lang="da-DK" i="1" dirty="0"/>
              <a:t>- To grupper går sammen, den ene regner for </a:t>
            </a:r>
            <a:r>
              <a:rPr lang="da-DK" b="1" i="1" dirty="0"/>
              <a:t>Karlebyvej 2, 4894 Øster Ulslev </a:t>
            </a:r>
            <a:r>
              <a:rPr lang="da-DK" i="1" dirty="0"/>
              <a:t>og den anden grupper regner for </a:t>
            </a:r>
            <a:r>
              <a:rPr lang="da-DK" b="1" i="1" dirty="0"/>
              <a:t>Parkstræde 3, 4040 Jyllinge.</a:t>
            </a:r>
            <a:r>
              <a:rPr lang="da-DK" i="1" dirty="0"/>
              <a:t> I deler udregningerne med hinanden. </a:t>
            </a:r>
            <a:endParaRPr lang="da-DK" dirty="0"/>
          </a:p>
          <a:p>
            <a:pPr marL="0" indent="0">
              <a:buNone/>
            </a:pPr>
            <a:endParaRPr lang="da-DK" dirty="0"/>
          </a:p>
        </p:txBody>
      </p:sp>
      <p:pic>
        <p:nvPicPr>
          <p:cNvPr id="5" name="Picture 4" descr="Solstråle-installation">
            <a:extLst>
              <a:ext uri="{FF2B5EF4-FFF2-40B4-BE49-F238E27FC236}">
                <a16:creationId xmlns:a16="http://schemas.microsoft.com/office/drawing/2014/main" id="{C9654018-B3EC-48EB-162C-767A827F0560}"/>
              </a:ext>
            </a:extLst>
          </p:cNvPr>
          <p:cNvPicPr>
            <a:picLocks noChangeAspect="1"/>
          </p:cNvPicPr>
          <p:nvPr/>
        </p:nvPicPr>
        <p:blipFill>
          <a:blip r:embed="rId2"/>
          <a:srcRect l="38005" r="14824" b="-1"/>
          <a:stretch/>
        </p:blipFill>
        <p:spPr>
          <a:xfrm>
            <a:off x="7345680" y="10"/>
            <a:ext cx="4846320" cy="6857990"/>
          </a:xfrm>
          <a:prstGeom prst="rect">
            <a:avLst/>
          </a:prstGeom>
        </p:spPr>
      </p:pic>
    </p:spTree>
    <p:extLst>
      <p:ext uri="{BB962C8B-B14F-4D97-AF65-F5344CB8AC3E}">
        <p14:creationId xmlns:p14="http://schemas.microsoft.com/office/powerpoint/2010/main" val="41812736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89BBA96D-760C-44C0-B94F-3FDC8357B2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Bølgemønster i vandet">
            <a:extLst>
              <a:ext uri="{FF2B5EF4-FFF2-40B4-BE49-F238E27FC236}">
                <a16:creationId xmlns:a16="http://schemas.microsoft.com/office/drawing/2014/main" id="{2C584943-1634-C29A-B6BD-B97F28A134BB}"/>
              </a:ext>
            </a:extLst>
          </p:cNvPr>
          <p:cNvPicPr>
            <a:picLocks noChangeAspect="1"/>
          </p:cNvPicPr>
          <p:nvPr/>
        </p:nvPicPr>
        <p:blipFill>
          <a:blip r:embed="rId2"/>
          <a:srcRect t="4703" b="9420"/>
          <a:stretch/>
        </p:blipFill>
        <p:spPr>
          <a:xfrm>
            <a:off x="20" y="10"/>
            <a:ext cx="12191980" cy="6857990"/>
          </a:xfrm>
          <a:prstGeom prst="rect">
            <a:avLst/>
          </a:prstGeom>
        </p:spPr>
      </p:pic>
      <p:sp useBgFill="1">
        <p:nvSpPr>
          <p:cNvPr id="18" name="Rectangle 17">
            <a:extLst>
              <a:ext uri="{FF2B5EF4-FFF2-40B4-BE49-F238E27FC236}">
                <a16:creationId xmlns:a16="http://schemas.microsoft.com/office/drawing/2014/main" id="{EAA5F1BF-F733-47EA-A79A-01F3AD5A79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90600" y="1071435"/>
            <a:ext cx="10208830" cy="47197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9286796D-96D3-A591-B652-57D881E2CF56}"/>
              </a:ext>
            </a:extLst>
          </p:cNvPr>
          <p:cNvSpPr>
            <a:spLocks noGrp="1"/>
          </p:cNvSpPr>
          <p:nvPr>
            <p:ph type="title"/>
          </p:nvPr>
        </p:nvSpPr>
        <p:spPr>
          <a:xfrm>
            <a:off x="1561863" y="1584797"/>
            <a:ext cx="3305701" cy="3584187"/>
          </a:xfrm>
        </p:spPr>
        <p:txBody>
          <a:bodyPr>
            <a:normAutofit/>
          </a:bodyPr>
          <a:lstStyle/>
          <a:p>
            <a:r>
              <a:rPr lang="da-DK" sz="3300" dirty="0"/>
              <a:t>Oversvømmelse – skybrud og havvands-stigninger.</a:t>
            </a:r>
          </a:p>
        </p:txBody>
      </p:sp>
      <p:sp>
        <p:nvSpPr>
          <p:cNvPr id="3" name="Pladsholder til indhold 2">
            <a:extLst>
              <a:ext uri="{FF2B5EF4-FFF2-40B4-BE49-F238E27FC236}">
                <a16:creationId xmlns:a16="http://schemas.microsoft.com/office/drawing/2014/main" id="{41BD7FE2-4E53-A6CC-9E8E-ED36E353C7A4}"/>
              </a:ext>
            </a:extLst>
          </p:cNvPr>
          <p:cNvSpPr>
            <a:spLocks noGrp="1"/>
          </p:cNvSpPr>
          <p:nvPr>
            <p:ph idx="1"/>
          </p:nvPr>
        </p:nvSpPr>
        <p:spPr>
          <a:xfrm>
            <a:off x="5337314" y="1641371"/>
            <a:ext cx="5214006" cy="3532869"/>
          </a:xfrm>
        </p:spPr>
        <p:txBody>
          <a:bodyPr>
            <a:normAutofit/>
          </a:bodyPr>
          <a:lstStyle/>
          <a:p>
            <a:pPr>
              <a:spcAft>
                <a:spcPts val="800"/>
              </a:spcAft>
              <a:buNone/>
            </a:pPr>
            <a:r>
              <a:rPr lang="da-DK" kern="100" dirty="0">
                <a:effectLst/>
                <a:latin typeface="Aptos" panose="020B0004020202020204" pitchFamily="34" charset="0"/>
                <a:ea typeface="Aptos" panose="020B0004020202020204" pitchFamily="34" charset="0"/>
                <a:cs typeface="Times New Roman" panose="02020603050405020304" pitchFamily="18" charset="0"/>
              </a:rPr>
              <a:t>Spørgsmål der skal kunne besvares efter i dag:</a:t>
            </a:r>
          </a:p>
          <a:p>
            <a:pPr marL="742950" lvl="1" indent="-285750">
              <a:spcAft>
                <a:spcPts val="800"/>
              </a:spcAft>
              <a:buSzPts val="1000"/>
              <a:buFont typeface="Courier New" panose="02070309020205020404" pitchFamily="49" charset="0"/>
              <a:buChar char="o"/>
              <a:tabLst>
                <a:tab pos="914400" algn="l"/>
              </a:tabLst>
            </a:pPr>
            <a:r>
              <a:rPr lang="da-DK" kern="100" dirty="0">
                <a:effectLst/>
                <a:latin typeface="Aptos" panose="020B0004020202020204" pitchFamily="34" charset="0"/>
                <a:ea typeface="Aptos" panose="020B0004020202020204" pitchFamily="34" charset="0"/>
                <a:cs typeface="Times New Roman" panose="02020603050405020304" pitchFamily="18" charset="0"/>
              </a:rPr>
              <a:t>Hvordan påvirker skybrud risikoen for oversvømmelser boligerne?</a:t>
            </a:r>
          </a:p>
          <a:p>
            <a:pPr marL="742950" lvl="1" indent="-285750">
              <a:spcAft>
                <a:spcPts val="800"/>
              </a:spcAft>
              <a:buSzPts val="1000"/>
              <a:buFont typeface="Courier New" panose="02070309020205020404" pitchFamily="49" charset="0"/>
              <a:buChar char="o"/>
              <a:tabLst>
                <a:tab pos="914400" algn="l"/>
              </a:tabLst>
            </a:pPr>
            <a:r>
              <a:rPr lang="da-DK" kern="100" dirty="0">
                <a:effectLst/>
                <a:latin typeface="Aptos" panose="020B0004020202020204" pitchFamily="34" charset="0"/>
                <a:ea typeface="Aptos" panose="020B0004020202020204" pitchFamily="34" charset="0"/>
                <a:cs typeface="Times New Roman" panose="02020603050405020304" pitchFamily="18" charset="0"/>
              </a:rPr>
              <a:t>Hvordan kan havvandsstigninger påvirke boligerne på lang sigt?</a:t>
            </a:r>
          </a:p>
          <a:p>
            <a:pPr marL="742950" lvl="1" indent="-285750">
              <a:spcAft>
                <a:spcPts val="800"/>
              </a:spcAft>
              <a:buSzPts val="1000"/>
              <a:buFont typeface="Courier New" panose="02070309020205020404" pitchFamily="49" charset="0"/>
              <a:buChar char="o"/>
              <a:tabLst>
                <a:tab pos="914400" algn="l"/>
              </a:tabLst>
            </a:pPr>
            <a:r>
              <a:rPr lang="da-DK" kern="100" dirty="0">
                <a:effectLst/>
                <a:latin typeface="Aptos" panose="020B0004020202020204" pitchFamily="34" charset="0"/>
                <a:ea typeface="Aptos" panose="020B0004020202020204" pitchFamily="34" charset="0"/>
                <a:cs typeface="Times New Roman" panose="02020603050405020304" pitchFamily="18" charset="0"/>
              </a:rPr>
              <a:t>Hvordan varierer risikoen for klimaforandringer mellem de to områder?</a:t>
            </a:r>
          </a:p>
          <a:p>
            <a:pPr marL="0" indent="0">
              <a:buNone/>
            </a:pPr>
            <a:endParaRPr lang="da-DK" dirty="0"/>
          </a:p>
        </p:txBody>
      </p:sp>
      <p:cxnSp>
        <p:nvCxnSpPr>
          <p:cNvPr id="20" name="Straight Connector 19">
            <a:extLst>
              <a:ext uri="{FF2B5EF4-FFF2-40B4-BE49-F238E27FC236}">
                <a16:creationId xmlns:a16="http://schemas.microsoft.com/office/drawing/2014/main" id="{652938D1-813E-4650-AAB9-E09257454FF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83456" y="5765296"/>
            <a:ext cx="10215974"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966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60D6A2-B543-7673-6E34-8681136F116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9A8A7ED-7832-1BF0-E6FF-DBAC09E65EEF}"/>
              </a:ext>
            </a:extLst>
          </p:cNvPr>
          <p:cNvSpPr>
            <a:spLocks noGrp="1"/>
          </p:cNvSpPr>
          <p:nvPr>
            <p:ph type="title"/>
          </p:nvPr>
        </p:nvSpPr>
        <p:spPr>
          <a:xfrm>
            <a:off x="640079" y="570750"/>
            <a:ext cx="10890929" cy="1387934"/>
          </a:xfrm>
        </p:spPr>
        <p:txBody>
          <a:bodyPr anchor="b">
            <a:normAutofit/>
          </a:bodyPr>
          <a:lstStyle/>
          <a:p>
            <a:r>
              <a:rPr lang="da-DK" dirty="0"/>
              <a:t>Program for i dag </a:t>
            </a:r>
          </a:p>
        </p:txBody>
      </p:sp>
      <p:graphicFrame>
        <p:nvGraphicFramePr>
          <p:cNvPr id="5" name="Pladsholder til indhold 2">
            <a:extLst>
              <a:ext uri="{FF2B5EF4-FFF2-40B4-BE49-F238E27FC236}">
                <a16:creationId xmlns:a16="http://schemas.microsoft.com/office/drawing/2014/main" id="{F5FE17AF-ABF8-E7A3-684D-3B5A11C566B2}"/>
              </a:ext>
            </a:extLst>
          </p:cNvPr>
          <p:cNvGraphicFramePr>
            <a:graphicFrameLocks noGrp="1"/>
          </p:cNvGraphicFramePr>
          <p:nvPr>
            <p:ph idx="1"/>
            <p:extLst>
              <p:ext uri="{D42A27DB-BD31-4B8C-83A1-F6EECF244321}">
                <p14:modId xmlns:p14="http://schemas.microsoft.com/office/powerpoint/2010/main" val="2205272526"/>
              </p:ext>
            </p:extLst>
          </p:nvPr>
        </p:nvGraphicFramePr>
        <p:xfrm>
          <a:off x="640079" y="2559050"/>
          <a:ext cx="10890929" cy="373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04740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el 1">
            <a:extLst>
              <a:ext uri="{FF2B5EF4-FFF2-40B4-BE49-F238E27FC236}">
                <a16:creationId xmlns:a16="http://schemas.microsoft.com/office/drawing/2014/main" id="{7BA90B7D-787D-753D-24B2-A3A3067B68B4}"/>
              </a:ext>
            </a:extLst>
          </p:cNvPr>
          <p:cNvSpPr>
            <a:spLocks noGrp="1"/>
          </p:cNvSpPr>
          <p:nvPr>
            <p:ph type="title"/>
          </p:nvPr>
        </p:nvSpPr>
        <p:spPr>
          <a:xfrm>
            <a:off x="1719264" y="207963"/>
            <a:ext cx="8753475" cy="1071562"/>
          </a:xfrm>
        </p:spPr>
        <p:txBody>
          <a:bodyPr/>
          <a:lstStyle/>
          <a:p>
            <a:r>
              <a:rPr lang="da-DK" altLang="da-DK"/>
              <a:t>Vandets kredsløb</a:t>
            </a:r>
          </a:p>
        </p:txBody>
      </p:sp>
      <p:sp>
        <p:nvSpPr>
          <p:cNvPr id="21507" name="Pladsholder til indhold 2">
            <a:extLst>
              <a:ext uri="{FF2B5EF4-FFF2-40B4-BE49-F238E27FC236}">
                <a16:creationId xmlns:a16="http://schemas.microsoft.com/office/drawing/2014/main" id="{10CD8C26-AD91-CEA3-EDE2-605AC6FD35F9}"/>
              </a:ext>
            </a:extLst>
          </p:cNvPr>
          <p:cNvSpPr>
            <a:spLocks noGrp="1"/>
          </p:cNvSpPr>
          <p:nvPr>
            <p:ph idx="1"/>
          </p:nvPr>
        </p:nvSpPr>
        <p:spPr/>
        <p:txBody>
          <a:bodyPr/>
          <a:lstStyle/>
          <a:p>
            <a:endParaRPr lang="da-DK" altLang="da-DK"/>
          </a:p>
        </p:txBody>
      </p:sp>
      <p:pic>
        <p:nvPicPr>
          <p:cNvPr id="21508" name="Picture 2">
            <a:extLst>
              <a:ext uri="{FF2B5EF4-FFF2-40B4-BE49-F238E27FC236}">
                <a16:creationId xmlns:a16="http://schemas.microsoft.com/office/drawing/2014/main" id="{214EDB10-A81C-91A6-E2C4-BB925EDDF8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144" t="11208" r="3307" b="11423"/>
          <a:stretch>
            <a:fillRect/>
          </a:stretch>
        </p:blipFill>
        <p:spPr bwMode="auto">
          <a:xfrm>
            <a:off x="606627" y="911535"/>
            <a:ext cx="11224818" cy="6296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a:extLst>
              <a:ext uri="{FF2B5EF4-FFF2-40B4-BE49-F238E27FC236}">
                <a16:creationId xmlns:a16="http://schemas.microsoft.com/office/drawing/2014/main" id="{893B65A3-6FAE-4A50-04D7-E11AFBB4C72D}"/>
              </a:ext>
            </a:extLst>
          </p:cNvPr>
          <p:cNvSpPr>
            <a:spLocks noGrp="1"/>
          </p:cNvSpPr>
          <p:nvPr>
            <p:ph type="title"/>
          </p:nvPr>
        </p:nvSpPr>
        <p:spPr>
          <a:xfrm>
            <a:off x="1895475" y="104776"/>
            <a:ext cx="8629650" cy="1071563"/>
          </a:xfrm>
        </p:spPr>
        <p:txBody>
          <a:bodyPr/>
          <a:lstStyle/>
          <a:p>
            <a:r>
              <a:rPr lang="da-DK" altLang="da-DK"/>
              <a:t>Vand i balance -&gt; vandbalanceligning</a:t>
            </a:r>
          </a:p>
        </p:txBody>
      </p:sp>
      <p:pic>
        <p:nvPicPr>
          <p:cNvPr id="22531" name="Picture 2">
            <a:extLst>
              <a:ext uri="{FF2B5EF4-FFF2-40B4-BE49-F238E27FC236}">
                <a16:creationId xmlns:a16="http://schemas.microsoft.com/office/drawing/2014/main" id="{864405DD-38FA-792B-0FE0-9181354D08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549" b="8731"/>
          <a:stretch>
            <a:fillRect/>
          </a:stretch>
        </p:blipFill>
        <p:spPr bwMode="auto">
          <a:xfrm>
            <a:off x="1933576" y="885826"/>
            <a:ext cx="8378825"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532" name="Tekstboks 2">
            <a:extLst>
              <a:ext uri="{FF2B5EF4-FFF2-40B4-BE49-F238E27FC236}">
                <a16:creationId xmlns:a16="http://schemas.microsoft.com/office/drawing/2014/main" id="{2AE49CF0-9636-D0C3-EB29-59FC4B184C7E}"/>
              </a:ext>
            </a:extLst>
          </p:cNvPr>
          <p:cNvSpPr txBox="1">
            <a:spLocks noChangeArrowheads="1"/>
          </p:cNvSpPr>
          <p:nvPr/>
        </p:nvSpPr>
        <p:spPr bwMode="auto">
          <a:xfrm>
            <a:off x="1743076" y="3087688"/>
            <a:ext cx="4862513"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spcAft>
                <a:spcPts val="1200"/>
              </a:spcAft>
              <a:buNone/>
            </a:pPr>
            <a:r>
              <a:rPr lang="da-DK" altLang="da-DK" sz="2400" b="1" dirty="0">
                <a:solidFill>
                  <a:srgbClr val="565656"/>
                </a:solidFill>
              </a:rPr>
              <a:t>Hvad står bogstaverne for?</a:t>
            </a:r>
          </a:p>
          <a:p>
            <a:pPr>
              <a:spcBef>
                <a:spcPct val="0"/>
              </a:spcBef>
              <a:spcAft>
                <a:spcPts val="1200"/>
              </a:spcAft>
              <a:buNone/>
            </a:pPr>
            <a:r>
              <a:rPr lang="da-DK" altLang="da-DK" sz="2400" b="1" dirty="0">
                <a:solidFill>
                  <a:srgbClr val="565656"/>
                </a:solidFill>
              </a:rPr>
              <a:t>N</a:t>
            </a:r>
            <a:r>
              <a:rPr lang="da-DK" altLang="da-DK" sz="2400" dirty="0">
                <a:solidFill>
                  <a:srgbClr val="565656"/>
                </a:solidFill>
              </a:rPr>
              <a:t>: 	</a:t>
            </a:r>
          </a:p>
          <a:p>
            <a:pPr>
              <a:spcBef>
                <a:spcPct val="0"/>
              </a:spcBef>
              <a:spcAft>
                <a:spcPts val="1200"/>
              </a:spcAft>
              <a:buNone/>
            </a:pPr>
            <a:r>
              <a:rPr lang="da-DK" altLang="da-DK" sz="2400" b="1" dirty="0">
                <a:solidFill>
                  <a:srgbClr val="565656"/>
                </a:solidFill>
              </a:rPr>
              <a:t>F</a:t>
            </a:r>
            <a:r>
              <a:rPr lang="da-DK" altLang="da-DK" sz="2400" dirty="0">
                <a:solidFill>
                  <a:srgbClr val="565656"/>
                </a:solidFill>
              </a:rPr>
              <a:t>: 	</a:t>
            </a:r>
          </a:p>
          <a:p>
            <a:pPr>
              <a:spcBef>
                <a:spcPct val="0"/>
              </a:spcBef>
              <a:spcAft>
                <a:spcPts val="1200"/>
              </a:spcAft>
              <a:buNone/>
            </a:pPr>
            <a:r>
              <a:rPr lang="da-DK" altLang="da-DK" sz="2400" b="1" dirty="0" err="1">
                <a:solidFill>
                  <a:srgbClr val="565656"/>
                </a:solidFill>
              </a:rPr>
              <a:t>Ao</a:t>
            </a:r>
            <a:r>
              <a:rPr lang="da-DK" altLang="da-DK" sz="2400" dirty="0">
                <a:solidFill>
                  <a:srgbClr val="565656"/>
                </a:solidFill>
              </a:rPr>
              <a:t>: 	</a:t>
            </a:r>
          </a:p>
          <a:p>
            <a:pPr>
              <a:spcBef>
                <a:spcPct val="0"/>
              </a:spcBef>
              <a:spcAft>
                <a:spcPts val="1200"/>
              </a:spcAft>
              <a:buNone/>
            </a:pPr>
            <a:r>
              <a:rPr lang="da-DK" altLang="da-DK" sz="2400" b="1" dirty="0">
                <a:solidFill>
                  <a:srgbClr val="565656"/>
                </a:solidFill>
              </a:rPr>
              <a:t>Au</a:t>
            </a:r>
            <a:r>
              <a:rPr lang="da-DK" altLang="da-DK" sz="2400" dirty="0">
                <a:solidFill>
                  <a:srgbClr val="565656"/>
                </a:solidFill>
              </a:rPr>
              <a:t>: 	</a:t>
            </a:r>
          </a:p>
          <a:p>
            <a:pPr>
              <a:spcBef>
                <a:spcPct val="0"/>
              </a:spcBef>
              <a:spcAft>
                <a:spcPts val="1200"/>
              </a:spcAft>
              <a:buNone/>
            </a:pPr>
            <a:r>
              <a:rPr lang="da-DK" altLang="da-DK" sz="2400" b="1" dirty="0">
                <a:solidFill>
                  <a:srgbClr val="565656"/>
                </a:solidFill>
              </a:rPr>
              <a:t>Q</a:t>
            </a:r>
            <a:r>
              <a:rPr lang="da-DK" altLang="da-DK" sz="2400" dirty="0">
                <a:solidFill>
                  <a:srgbClr val="565656"/>
                </a:solidFill>
              </a:rPr>
              <a:t>: 	</a:t>
            </a:r>
          </a:p>
          <a:p>
            <a:pPr>
              <a:spcBef>
                <a:spcPct val="0"/>
              </a:spcBef>
              <a:spcAft>
                <a:spcPts val="1200"/>
              </a:spcAft>
              <a:buNone/>
            </a:pPr>
            <a:r>
              <a:rPr lang="da-DK" altLang="da-DK" sz="2400" b="1" dirty="0">
                <a:solidFill>
                  <a:srgbClr val="565656"/>
                </a:solidFill>
              </a:rPr>
              <a:t>∆R</a:t>
            </a:r>
            <a:r>
              <a:rPr lang="da-DK" altLang="da-DK" sz="2400" dirty="0">
                <a:solidFill>
                  <a:srgbClr val="565656"/>
                </a:solidFill>
              </a:rPr>
              <a:t>: 	</a:t>
            </a: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el 1">
            <a:extLst>
              <a:ext uri="{FF2B5EF4-FFF2-40B4-BE49-F238E27FC236}">
                <a16:creationId xmlns:a16="http://schemas.microsoft.com/office/drawing/2014/main" id="{AEAD5F09-9B62-50D0-ACDB-2976137A388B}"/>
              </a:ext>
            </a:extLst>
          </p:cNvPr>
          <p:cNvSpPr>
            <a:spLocks noGrp="1"/>
          </p:cNvSpPr>
          <p:nvPr>
            <p:ph type="title"/>
          </p:nvPr>
        </p:nvSpPr>
        <p:spPr>
          <a:xfrm>
            <a:off x="1895475" y="104776"/>
            <a:ext cx="8629650" cy="1071563"/>
          </a:xfrm>
        </p:spPr>
        <p:txBody>
          <a:bodyPr/>
          <a:lstStyle/>
          <a:p>
            <a:r>
              <a:rPr lang="da-DK" altLang="da-DK"/>
              <a:t>Vand i balance -&gt; vandbalanceligning</a:t>
            </a:r>
          </a:p>
        </p:txBody>
      </p:sp>
      <p:sp>
        <p:nvSpPr>
          <p:cNvPr id="23555" name="Tekstboks 2">
            <a:extLst>
              <a:ext uri="{FF2B5EF4-FFF2-40B4-BE49-F238E27FC236}">
                <a16:creationId xmlns:a16="http://schemas.microsoft.com/office/drawing/2014/main" id="{671AFB1D-AF36-CDE1-41C9-655BF3D21961}"/>
              </a:ext>
            </a:extLst>
          </p:cNvPr>
          <p:cNvSpPr txBox="1">
            <a:spLocks noChangeArrowheads="1"/>
          </p:cNvSpPr>
          <p:nvPr/>
        </p:nvSpPr>
        <p:spPr bwMode="auto">
          <a:xfrm>
            <a:off x="1743076" y="3087688"/>
            <a:ext cx="4862513" cy="344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spcAft>
                <a:spcPts val="1200"/>
              </a:spcAft>
              <a:buNone/>
            </a:pPr>
            <a:r>
              <a:rPr lang="da-DK" altLang="da-DK" sz="2400" b="1">
                <a:solidFill>
                  <a:srgbClr val="565656"/>
                </a:solidFill>
              </a:rPr>
              <a:t>N</a:t>
            </a:r>
            <a:r>
              <a:rPr lang="da-DK" altLang="da-DK" sz="2400">
                <a:solidFill>
                  <a:srgbClr val="565656"/>
                </a:solidFill>
              </a:rPr>
              <a:t>: 	Nedbør, </a:t>
            </a:r>
          </a:p>
          <a:p>
            <a:pPr>
              <a:spcBef>
                <a:spcPct val="0"/>
              </a:spcBef>
              <a:spcAft>
                <a:spcPts val="1200"/>
              </a:spcAft>
              <a:buNone/>
            </a:pPr>
            <a:r>
              <a:rPr lang="da-DK" altLang="da-DK" sz="2400" b="1">
                <a:solidFill>
                  <a:srgbClr val="565656"/>
                </a:solidFill>
              </a:rPr>
              <a:t>F</a:t>
            </a:r>
            <a:r>
              <a:rPr lang="da-DK" altLang="da-DK" sz="2400">
                <a:solidFill>
                  <a:srgbClr val="565656"/>
                </a:solidFill>
              </a:rPr>
              <a:t>: 	Fordampning</a:t>
            </a:r>
          </a:p>
          <a:p>
            <a:pPr>
              <a:spcBef>
                <a:spcPct val="0"/>
              </a:spcBef>
              <a:spcAft>
                <a:spcPts val="1200"/>
              </a:spcAft>
              <a:buNone/>
            </a:pPr>
            <a:r>
              <a:rPr lang="da-DK" altLang="da-DK" sz="2400" b="1">
                <a:solidFill>
                  <a:srgbClr val="565656"/>
                </a:solidFill>
              </a:rPr>
              <a:t>Ao</a:t>
            </a:r>
            <a:r>
              <a:rPr lang="da-DK" altLang="da-DK" sz="2400">
                <a:solidFill>
                  <a:srgbClr val="565656"/>
                </a:solidFill>
              </a:rPr>
              <a:t>: 	Overfladisk afstrømning, </a:t>
            </a:r>
          </a:p>
          <a:p>
            <a:pPr>
              <a:spcBef>
                <a:spcPct val="0"/>
              </a:spcBef>
              <a:spcAft>
                <a:spcPts val="1200"/>
              </a:spcAft>
              <a:buNone/>
            </a:pPr>
            <a:r>
              <a:rPr lang="da-DK" altLang="da-DK" sz="2400" b="1">
                <a:solidFill>
                  <a:srgbClr val="565656"/>
                </a:solidFill>
              </a:rPr>
              <a:t>Au</a:t>
            </a:r>
            <a:r>
              <a:rPr lang="da-DK" altLang="da-DK" sz="2400">
                <a:solidFill>
                  <a:srgbClr val="565656"/>
                </a:solidFill>
              </a:rPr>
              <a:t>: 	Underjordisk afstrømning,</a:t>
            </a:r>
          </a:p>
          <a:p>
            <a:pPr>
              <a:spcBef>
                <a:spcPct val="0"/>
              </a:spcBef>
              <a:spcAft>
                <a:spcPts val="1200"/>
              </a:spcAft>
              <a:buNone/>
            </a:pPr>
            <a:r>
              <a:rPr lang="da-DK" altLang="da-DK" sz="2400" b="1">
                <a:solidFill>
                  <a:srgbClr val="565656"/>
                </a:solidFill>
              </a:rPr>
              <a:t>Q</a:t>
            </a:r>
            <a:r>
              <a:rPr lang="da-DK" altLang="da-DK" sz="2400">
                <a:solidFill>
                  <a:srgbClr val="565656"/>
                </a:solidFill>
              </a:rPr>
              <a:t>: 	Vandindvinding</a:t>
            </a:r>
          </a:p>
          <a:p>
            <a:pPr>
              <a:spcBef>
                <a:spcPct val="0"/>
              </a:spcBef>
              <a:spcAft>
                <a:spcPts val="1200"/>
              </a:spcAft>
              <a:buNone/>
            </a:pPr>
            <a:r>
              <a:rPr lang="da-DK" altLang="da-DK" sz="2400" b="1">
                <a:solidFill>
                  <a:srgbClr val="565656"/>
                </a:solidFill>
              </a:rPr>
              <a:t>∆R</a:t>
            </a:r>
            <a:r>
              <a:rPr lang="da-DK" altLang="da-DK" sz="2400">
                <a:solidFill>
                  <a:srgbClr val="565656"/>
                </a:solidFill>
              </a:rPr>
              <a:t>: 	Ændringer i grundvands-	mængden</a:t>
            </a:r>
          </a:p>
        </p:txBody>
      </p:sp>
      <p:pic>
        <p:nvPicPr>
          <p:cNvPr id="23556" name="Picture 2">
            <a:extLst>
              <a:ext uri="{FF2B5EF4-FFF2-40B4-BE49-F238E27FC236}">
                <a16:creationId xmlns:a16="http://schemas.microsoft.com/office/drawing/2014/main" id="{0F9571C0-56E6-AADF-2CC4-7B5F8A6923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4549" b="8731"/>
          <a:stretch>
            <a:fillRect/>
          </a:stretch>
        </p:blipFill>
        <p:spPr bwMode="auto">
          <a:xfrm>
            <a:off x="1933576" y="885826"/>
            <a:ext cx="8378825"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87EBD3DF-1356-146F-9707-BE2D473E24FE}"/>
              </a:ext>
            </a:extLst>
          </p:cNvPr>
          <p:cNvSpPr>
            <a:spLocks noGrp="1"/>
          </p:cNvSpPr>
          <p:nvPr>
            <p:ph type="title"/>
          </p:nvPr>
        </p:nvSpPr>
        <p:spPr>
          <a:xfrm>
            <a:off x="1638300" y="733426"/>
            <a:ext cx="8763000" cy="1071563"/>
          </a:xfrm>
        </p:spPr>
        <p:txBody>
          <a:bodyPr/>
          <a:lstStyle/>
          <a:p>
            <a:pPr eaLnBrk="1" hangingPunct="1"/>
            <a:r>
              <a:rPr lang="da-DK" altLang="da-DK" sz="3600"/>
              <a:t>Definition på dugpunktet</a:t>
            </a:r>
          </a:p>
        </p:txBody>
      </p:sp>
      <p:sp>
        <p:nvSpPr>
          <p:cNvPr id="392195" name="Rectangle 3">
            <a:extLst>
              <a:ext uri="{FF2B5EF4-FFF2-40B4-BE49-F238E27FC236}">
                <a16:creationId xmlns:a16="http://schemas.microsoft.com/office/drawing/2014/main" id="{AF51E96A-E9B7-D041-2747-5B3AFFAC3A14}"/>
              </a:ext>
            </a:extLst>
          </p:cNvPr>
          <p:cNvSpPr>
            <a:spLocks noGrp="1"/>
          </p:cNvSpPr>
          <p:nvPr>
            <p:ph idx="1"/>
          </p:nvPr>
        </p:nvSpPr>
        <p:spPr>
          <a:xfrm>
            <a:off x="1752600" y="2014539"/>
            <a:ext cx="8782050" cy="3921125"/>
          </a:xfrm>
        </p:spPr>
        <p:txBody>
          <a:bodyPr/>
          <a:lstStyle/>
          <a:p>
            <a:pPr eaLnBrk="1" hangingPunct="1">
              <a:buFont typeface="Wingdings" panose="05000000000000000000" pitchFamily="2" charset="2"/>
              <a:buNone/>
            </a:pPr>
            <a:r>
              <a:rPr lang="da-DK" altLang="da-DK" dirty="0"/>
              <a:t>Tal med din sidemand i 1 min: Hvad er et dugpunkt?	</a:t>
            </a:r>
          </a:p>
          <a:p>
            <a:pPr eaLnBrk="1" hangingPunct="1">
              <a:buFont typeface="Wingdings" panose="05000000000000000000" pitchFamily="2" charset="2"/>
              <a:buNone/>
            </a:pPr>
            <a:endParaRPr lang="da-DK" altLang="da-DK" dirty="0"/>
          </a:p>
          <a:p>
            <a:pPr eaLnBrk="1" hangingPunct="1">
              <a:buFont typeface="Wingdings" panose="05000000000000000000" pitchFamily="2" charset="2"/>
              <a:buNone/>
            </a:pPr>
            <a:endParaRPr lang="da-DK" altLang="da-DK" dirty="0"/>
          </a:p>
          <a:p>
            <a:pPr eaLnBrk="1" hangingPunct="1">
              <a:buFont typeface="Wingdings" panose="05000000000000000000" pitchFamily="2" charset="2"/>
              <a:buNone/>
            </a:pPr>
            <a:r>
              <a:rPr lang="da-DK" altLang="da-DK" dirty="0"/>
              <a:t>Dugpunkt: når luften er 100 % mættet med vanddamp, herefter kan der dannes nedbør. </a:t>
            </a:r>
          </a:p>
        </p:txBody>
      </p:sp>
      <p:pic>
        <p:nvPicPr>
          <p:cNvPr id="33796" name="Billede 3">
            <a:extLst>
              <a:ext uri="{FF2B5EF4-FFF2-40B4-BE49-F238E27FC236}">
                <a16:creationId xmlns:a16="http://schemas.microsoft.com/office/drawing/2014/main" id="{F1D7C323-D3A0-25D2-19CA-623E9BF2F6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264651" y="5330826"/>
            <a:ext cx="1439863"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392195">
                                            <p:txEl>
                                              <p:pRg st="3" end="3"/>
                                            </p:txEl>
                                          </p:spTgt>
                                        </p:tgtEl>
                                        <p:attrNameLst>
                                          <p:attrName>style.visibility</p:attrName>
                                        </p:attrNameLst>
                                      </p:cBhvr>
                                      <p:to>
                                        <p:strVal val="visible"/>
                                      </p:to>
                                    </p:set>
                                    <p:animEffect transition="in" filter="barn(inVertical)">
                                      <p:cBhvr>
                                        <p:cTn id="7" dur="500"/>
                                        <p:tgtEl>
                                          <p:spTgt spid="3921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4">
            <a:extLst>
              <a:ext uri="{FF2B5EF4-FFF2-40B4-BE49-F238E27FC236}">
                <a16:creationId xmlns:a16="http://schemas.microsoft.com/office/drawing/2014/main" id="{5A076C7A-41BA-180E-CDD2-9D328A357F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7589" y="1485900"/>
            <a:ext cx="5811837" cy="4833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843" name="Rectangle 2">
            <a:extLst>
              <a:ext uri="{FF2B5EF4-FFF2-40B4-BE49-F238E27FC236}">
                <a16:creationId xmlns:a16="http://schemas.microsoft.com/office/drawing/2014/main" id="{A597E5A0-2375-58C5-7CFF-6FEB2922324C}"/>
              </a:ext>
            </a:extLst>
          </p:cNvPr>
          <p:cNvSpPr>
            <a:spLocks noGrp="1"/>
          </p:cNvSpPr>
          <p:nvPr>
            <p:ph type="title"/>
          </p:nvPr>
        </p:nvSpPr>
        <p:spPr>
          <a:xfrm>
            <a:off x="1709738" y="104775"/>
            <a:ext cx="8229600" cy="1143000"/>
          </a:xfrm>
        </p:spPr>
        <p:txBody>
          <a:bodyPr/>
          <a:lstStyle/>
          <a:p>
            <a:pPr eaLnBrk="1" hangingPunct="1"/>
            <a:r>
              <a:rPr lang="da-DK" altLang="da-DK"/>
              <a:t>Luftens mætningskurve</a:t>
            </a:r>
          </a:p>
        </p:txBody>
      </p:sp>
      <p:sp>
        <p:nvSpPr>
          <p:cNvPr id="396295" name="Line 7">
            <a:extLst>
              <a:ext uri="{FF2B5EF4-FFF2-40B4-BE49-F238E27FC236}">
                <a16:creationId xmlns:a16="http://schemas.microsoft.com/office/drawing/2014/main" id="{18B13E36-D9A1-F3E1-D56A-EB187E29FFAF}"/>
              </a:ext>
            </a:extLst>
          </p:cNvPr>
          <p:cNvSpPr>
            <a:spLocks noChangeShapeType="1"/>
          </p:cNvSpPr>
          <p:nvPr/>
        </p:nvSpPr>
        <p:spPr bwMode="auto">
          <a:xfrm flipV="1">
            <a:off x="9631363" y="5784850"/>
            <a:ext cx="0" cy="10302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a-DK"/>
          </a:p>
        </p:txBody>
      </p:sp>
      <p:sp>
        <p:nvSpPr>
          <p:cNvPr id="396296" name="Line 8">
            <a:extLst>
              <a:ext uri="{FF2B5EF4-FFF2-40B4-BE49-F238E27FC236}">
                <a16:creationId xmlns:a16="http://schemas.microsoft.com/office/drawing/2014/main" id="{7776B9C8-DA3B-9AB9-3252-0E1F18DB9028}"/>
              </a:ext>
            </a:extLst>
          </p:cNvPr>
          <p:cNvSpPr>
            <a:spLocks noChangeShapeType="1"/>
          </p:cNvSpPr>
          <p:nvPr/>
        </p:nvSpPr>
        <p:spPr bwMode="auto">
          <a:xfrm flipV="1">
            <a:off x="9645650" y="3617914"/>
            <a:ext cx="0" cy="1946275"/>
          </a:xfrm>
          <a:prstGeom prst="line">
            <a:avLst/>
          </a:prstGeom>
          <a:noFill/>
          <a:ln w="2857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da-DK"/>
          </a:p>
        </p:txBody>
      </p:sp>
      <p:sp>
        <p:nvSpPr>
          <p:cNvPr id="396297" name="Line 9">
            <a:extLst>
              <a:ext uri="{FF2B5EF4-FFF2-40B4-BE49-F238E27FC236}">
                <a16:creationId xmlns:a16="http://schemas.microsoft.com/office/drawing/2014/main" id="{B424EE99-3FFD-167F-6C33-812CF32142D2}"/>
              </a:ext>
            </a:extLst>
          </p:cNvPr>
          <p:cNvSpPr>
            <a:spLocks noChangeShapeType="1"/>
          </p:cNvSpPr>
          <p:nvPr/>
        </p:nvSpPr>
        <p:spPr bwMode="auto">
          <a:xfrm flipH="1" flipV="1">
            <a:off x="5734050" y="3609975"/>
            <a:ext cx="3911600" cy="7938"/>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da-DK"/>
          </a:p>
        </p:txBody>
      </p:sp>
      <p:sp>
        <p:nvSpPr>
          <p:cNvPr id="396298" name="Line 10">
            <a:extLst>
              <a:ext uri="{FF2B5EF4-FFF2-40B4-BE49-F238E27FC236}">
                <a16:creationId xmlns:a16="http://schemas.microsoft.com/office/drawing/2014/main" id="{2BFF517A-2D20-C778-C561-9A83ADA87587}"/>
              </a:ext>
            </a:extLst>
          </p:cNvPr>
          <p:cNvSpPr>
            <a:spLocks noChangeShapeType="1"/>
          </p:cNvSpPr>
          <p:nvPr/>
        </p:nvSpPr>
        <p:spPr bwMode="auto">
          <a:xfrm flipV="1">
            <a:off x="8061325" y="5781675"/>
            <a:ext cx="0" cy="103028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da-DK"/>
          </a:p>
        </p:txBody>
      </p:sp>
      <p:sp>
        <p:nvSpPr>
          <p:cNvPr id="396299" name="Line 11">
            <a:extLst>
              <a:ext uri="{FF2B5EF4-FFF2-40B4-BE49-F238E27FC236}">
                <a16:creationId xmlns:a16="http://schemas.microsoft.com/office/drawing/2014/main" id="{6177CA37-9C29-879E-407D-B59DD0787257}"/>
              </a:ext>
            </a:extLst>
          </p:cNvPr>
          <p:cNvSpPr>
            <a:spLocks noChangeShapeType="1"/>
          </p:cNvSpPr>
          <p:nvPr/>
        </p:nvSpPr>
        <p:spPr bwMode="auto">
          <a:xfrm flipV="1">
            <a:off x="8078788" y="4884738"/>
            <a:ext cx="0" cy="654050"/>
          </a:xfrm>
          <a:prstGeom prst="line">
            <a:avLst/>
          </a:prstGeom>
          <a:noFill/>
          <a:ln w="28575"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da-DK"/>
          </a:p>
        </p:txBody>
      </p:sp>
      <p:sp>
        <p:nvSpPr>
          <p:cNvPr id="396300" name="Line 12">
            <a:extLst>
              <a:ext uri="{FF2B5EF4-FFF2-40B4-BE49-F238E27FC236}">
                <a16:creationId xmlns:a16="http://schemas.microsoft.com/office/drawing/2014/main" id="{2D8A735A-2674-9649-3E31-B1AE7FB6AD32}"/>
              </a:ext>
            </a:extLst>
          </p:cNvPr>
          <p:cNvSpPr>
            <a:spLocks noChangeShapeType="1"/>
          </p:cNvSpPr>
          <p:nvPr/>
        </p:nvSpPr>
        <p:spPr bwMode="auto">
          <a:xfrm flipH="1">
            <a:off x="5680076" y="4884738"/>
            <a:ext cx="2398713"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da-DK"/>
          </a:p>
        </p:txBody>
      </p:sp>
      <p:sp>
        <p:nvSpPr>
          <p:cNvPr id="35850" name="Rectangle 13">
            <a:extLst>
              <a:ext uri="{FF2B5EF4-FFF2-40B4-BE49-F238E27FC236}">
                <a16:creationId xmlns:a16="http://schemas.microsoft.com/office/drawing/2014/main" id="{0248A79F-9674-3FE4-B896-FCF26C4DDC63}"/>
              </a:ext>
            </a:extLst>
          </p:cNvPr>
          <p:cNvSpPr>
            <a:spLocks noChangeArrowheads="1"/>
          </p:cNvSpPr>
          <p:nvPr/>
        </p:nvSpPr>
        <p:spPr bwMode="auto">
          <a:xfrm>
            <a:off x="1703388" y="1347789"/>
            <a:ext cx="3124200" cy="550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da-DK" altLang="da-DK" sz="1600" b="1" dirty="0">
                <a:latin typeface="Constantia" panose="02030602050306030303" pitchFamily="18" charset="0"/>
              </a:rPr>
              <a:t>Brug 5 minutter i summegruppe med sidemanden på følgende</a:t>
            </a:r>
          </a:p>
          <a:p>
            <a:pPr eaLnBrk="1" hangingPunct="1">
              <a:spcBef>
                <a:spcPct val="0"/>
              </a:spcBef>
              <a:buFontTx/>
              <a:buNone/>
            </a:pPr>
            <a:endParaRPr lang="da-DK" altLang="da-DK" sz="1600" b="1" dirty="0">
              <a:latin typeface="Constantia" panose="02030602050306030303" pitchFamily="18" charset="0"/>
            </a:endParaRPr>
          </a:p>
          <a:p>
            <a:pPr eaLnBrk="1" hangingPunct="1">
              <a:spcBef>
                <a:spcPct val="0"/>
              </a:spcBef>
              <a:buFontTx/>
              <a:buAutoNum type="arabicPeriod"/>
            </a:pPr>
            <a:r>
              <a:rPr lang="da-DK" altLang="da-DK" sz="1600" dirty="0">
                <a:latin typeface="Constantia" panose="02030602050306030303" pitchFamily="18" charset="0"/>
              </a:rPr>
              <a:t>Hvad viser figuren? </a:t>
            </a:r>
          </a:p>
          <a:p>
            <a:pPr eaLnBrk="1" hangingPunct="1">
              <a:spcBef>
                <a:spcPct val="0"/>
              </a:spcBef>
              <a:buFontTx/>
              <a:buAutoNum type="arabicPeriod"/>
            </a:pPr>
            <a:endParaRPr lang="da-DK" altLang="da-DK" sz="1600" dirty="0">
              <a:latin typeface="Constantia" panose="02030602050306030303" pitchFamily="18" charset="0"/>
            </a:endParaRPr>
          </a:p>
          <a:p>
            <a:pPr eaLnBrk="1" hangingPunct="1">
              <a:spcBef>
                <a:spcPct val="0"/>
              </a:spcBef>
              <a:buFontTx/>
              <a:buAutoNum type="arabicPeriod"/>
            </a:pPr>
            <a:r>
              <a:rPr lang="da-DK" altLang="da-DK" sz="1600" dirty="0">
                <a:latin typeface="Constantia" panose="02030602050306030303" pitchFamily="18" charset="0"/>
              </a:rPr>
              <a:t>Hvor meget vanddamp kan en luft der er 10° C og 30° C maksimalt indeholde?</a:t>
            </a:r>
          </a:p>
          <a:p>
            <a:pPr eaLnBrk="1" hangingPunct="1">
              <a:spcBef>
                <a:spcPct val="0"/>
              </a:spcBef>
              <a:buFontTx/>
              <a:buAutoNum type="arabicPeriod"/>
            </a:pPr>
            <a:endParaRPr lang="da-DK" altLang="da-DK" sz="1600" dirty="0">
              <a:latin typeface="Constantia" panose="02030602050306030303" pitchFamily="18" charset="0"/>
            </a:endParaRPr>
          </a:p>
          <a:p>
            <a:pPr eaLnBrk="1" hangingPunct="1">
              <a:spcBef>
                <a:spcPct val="0"/>
              </a:spcBef>
              <a:buFontTx/>
              <a:buAutoNum type="arabicPeriod"/>
            </a:pPr>
            <a:r>
              <a:rPr lang="da-DK" altLang="da-DK" sz="1600" dirty="0">
                <a:latin typeface="Constantia" panose="02030602050306030303" pitchFamily="18" charset="0"/>
              </a:rPr>
              <a:t>Hvad er sammenhængen mellem luftens maksimale indhold af vanddamp og luftens temperatur.</a:t>
            </a:r>
          </a:p>
          <a:p>
            <a:pPr eaLnBrk="1" hangingPunct="1">
              <a:spcBef>
                <a:spcPct val="0"/>
              </a:spcBef>
              <a:buFontTx/>
              <a:buAutoNum type="arabicPeriod"/>
            </a:pPr>
            <a:endParaRPr lang="da-DK" altLang="da-DK" sz="1600" dirty="0">
              <a:latin typeface="Constantia" panose="02030602050306030303" pitchFamily="18" charset="0"/>
            </a:endParaRPr>
          </a:p>
          <a:p>
            <a:pPr eaLnBrk="1" hangingPunct="1">
              <a:spcBef>
                <a:spcPct val="0"/>
              </a:spcBef>
              <a:buFontTx/>
              <a:buAutoNum type="arabicPeriod"/>
            </a:pPr>
            <a:r>
              <a:rPr lang="da-DK" altLang="da-DK" sz="1600" dirty="0">
                <a:latin typeface="Constantia" panose="02030602050306030303" pitchFamily="18" charset="0"/>
              </a:rPr>
              <a:t>Hvad er forskellen på hhv. luftens 1) aktuelle- 2) relative-, og 3) maksimale indhold af vanddamp ved en given temperatur.</a:t>
            </a:r>
          </a:p>
          <a:p>
            <a:pPr eaLnBrk="1" hangingPunct="1">
              <a:spcBef>
                <a:spcPct val="0"/>
              </a:spcBef>
              <a:buFontTx/>
              <a:buAutoNum type="arabicPeriod"/>
            </a:pPr>
            <a:endParaRPr lang="da-DK" altLang="da-DK" sz="1600" dirty="0">
              <a:latin typeface="Constantia" panose="02030602050306030303" pitchFamily="18" charset="0"/>
            </a:endParaRPr>
          </a:p>
          <a:p>
            <a:pPr algn="ctr">
              <a:spcBef>
                <a:spcPct val="0"/>
              </a:spcBef>
              <a:buFontTx/>
              <a:buNone/>
            </a:pPr>
            <a:endParaRPr lang="da-DK" altLang="da-DK" sz="1600" dirty="0">
              <a:latin typeface="Constantia" panose="02030602050306030303"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396295"/>
                                        </p:tgtEl>
                                        <p:attrNameLst>
                                          <p:attrName>style.visibility</p:attrName>
                                        </p:attrNameLst>
                                      </p:cBhvr>
                                      <p:to>
                                        <p:strVal val="visible"/>
                                      </p:to>
                                    </p:set>
                                    <p:animEffect transition="in" filter="box(in)">
                                      <p:cBhvr>
                                        <p:cTn id="7" dur="500"/>
                                        <p:tgtEl>
                                          <p:spTgt spid="3962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396296"/>
                                        </p:tgtEl>
                                        <p:attrNameLst>
                                          <p:attrName>style.visibility</p:attrName>
                                        </p:attrNameLst>
                                      </p:cBhvr>
                                      <p:to>
                                        <p:strVal val="visible"/>
                                      </p:to>
                                    </p:set>
                                    <p:animEffect transition="in" filter="box(in)">
                                      <p:cBhvr>
                                        <p:cTn id="12" dur="500"/>
                                        <p:tgtEl>
                                          <p:spTgt spid="3962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396297"/>
                                        </p:tgtEl>
                                        <p:attrNameLst>
                                          <p:attrName>style.visibility</p:attrName>
                                        </p:attrNameLst>
                                      </p:cBhvr>
                                      <p:to>
                                        <p:strVal val="visible"/>
                                      </p:to>
                                    </p:set>
                                    <p:animEffect transition="in" filter="box(in)">
                                      <p:cBhvr>
                                        <p:cTn id="17" dur="500"/>
                                        <p:tgtEl>
                                          <p:spTgt spid="3962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396298"/>
                                        </p:tgtEl>
                                        <p:attrNameLst>
                                          <p:attrName>style.visibility</p:attrName>
                                        </p:attrNameLst>
                                      </p:cBhvr>
                                      <p:to>
                                        <p:strVal val="visible"/>
                                      </p:to>
                                    </p:set>
                                    <p:animEffect transition="in" filter="box(in)">
                                      <p:cBhvr>
                                        <p:cTn id="22" dur="500"/>
                                        <p:tgtEl>
                                          <p:spTgt spid="39629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nodeType="clickEffect">
                                  <p:stCondLst>
                                    <p:cond delay="0"/>
                                  </p:stCondLst>
                                  <p:childTnLst>
                                    <p:set>
                                      <p:cBhvr>
                                        <p:cTn id="26" dur="1" fill="hold">
                                          <p:stCondLst>
                                            <p:cond delay="0"/>
                                          </p:stCondLst>
                                        </p:cTn>
                                        <p:tgtEl>
                                          <p:spTgt spid="396299"/>
                                        </p:tgtEl>
                                        <p:attrNameLst>
                                          <p:attrName>style.visibility</p:attrName>
                                        </p:attrNameLst>
                                      </p:cBhvr>
                                      <p:to>
                                        <p:strVal val="visible"/>
                                      </p:to>
                                    </p:set>
                                    <p:animEffect transition="in" filter="box(in)">
                                      <p:cBhvr>
                                        <p:cTn id="27" dur="500"/>
                                        <p:tgtEl>
                                          <p:spTgt spid="39629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396300"/>
                                        </p:tgtEl>
                                        <p:attrNameLst>
                                          <p:attrName>style.visibility</p:attrName>
                                        </p:attrNameLst>
                                      </p:cBhvr>
                                      <p:to>
                                        <p:strVal val="visible"/>
                                      </p:to>
                                    </p:set>
                                    <p:animEffect transition="in" filter="box(in)">
                                      <p:cBhvr>
                                        <p:cTn id="32" dur="500"/>
                                        <p:tgtEl>
                                          <p:spTgt spid="396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0002A33-E62F-843C-7DD1-27A645114003}"/>
              </a:ext>
            </a:extLst>
          </p:cNvPr>
          <p:cNvSpPr>
            <a:spLocks noGrp="1"/>
          </p:cNvSpPr>
          <p:nvPr>
            <p:ph type="title"/>
          </p:nvPr>
        </p:nvSpPr>
        <p:spPr/>
        <p:txBody>
          <a:bodyPr/>
          <a:lstStyle/>
          <a:p>
            <a:r>
              <a:rPr lang="da-DK" dirty="0"/>
              <a:t>Over de næste 4 moduler skal I se på følgende:</a:t>
            </a:r>
          </a:p>
        </p:txBody>
      </p:sp>
      <p:graphicFrame>
        <p:nvGraphicFramePr>
          <p:cNvPr id="5" name="Pladsholder til indhold 2">
            <a:extLst>
              <a:ext uri="{FF2B5EF4-FFF2-40B4-BE49-F238E27FC236}">
                <a16:creationId xmlns:a16="http://schemas.microsoft.com/office/drawing/2014/main" id="{37867514-F8EB-3265-2311-EBD3312D6A89}"/>
              </a:ext>
            </a:extLst>
          </p:cNvPr>
          <p:cNvGraphicFramePr>
            <a:graphicFrameLocks noGrp="1"/>
          </p:cNvGraphicFramePr>
          <p:nvPr>
            <p:ph idx="1"/>
            <p:extLst>
              <p:ext uri="{D42A27DB-BD31-4B8C-83A1-F6EECF244321}">
                <p14:modId xmlns:p14="http://schemas.microsoft.com/office/powerpoint/2010/main" val="1456633439"/>
              </p:ext>
            </p:extLst>
          </p:nvPr>
        </p:nvGraphicFramePr>
        <p:xfrm>
          <a:off x="640080" y="2633472"/>
          <a:ext cx="10890928" cy="3566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160237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1" name="Grupper 1">
            <a:extLst>
              <a:ext uri="{FF2B5EF4-FFF2-40B4-BE49-F238E27FC236}">
                <a16:creationId xmlns:a16="http://schemas.microsoft.com/office/drawing/2014/main" id="{75288680-0426-4F33-85F9-82AFD9A026AA}"/>
              </a:ext>
            </a:extLst>
          </p:cNvPr>
          <p:cNvGrpSpPr>
            <a:grpSpLocks/>
          </p:cNvGrpSpPr>
          <p:nvPr/>
        </p:nvGrpSpPr>
        <p:grpSpPr bwMode="auto">
          <a:xfrm>
            <a:off x="1547814" y="1882776"/>
            <a:ext cx="9050337" cy="5076825"/>
            <a:chOff x="23812" y="1882775"/>
            <a:chExt cx="9050338" cy="5076825"/>
          </a:xfrm>
        </p:grpSpPr>
        <p:pic>
          <p:nvPicPr>
            <p:cNvPr id="27656" name="Picture 2">
              <a:extLst>
                <a:ext uri="{FF2B5EF4-FFF2-40B4-BE49-F238E27FC236}">
                  <a16:creationId xmlns:a16="http://schemas.microsoft.com/office/drawing/2014/main" id="{9267A509-3CE3-4EC3-801E-87C75DA6AF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144" t="11208" r="3307" b="11423"/>
            <a:stretch>
              <a:fillRect/>
            </a:stretch>
          </p:blipFill>
          <p:spPr bwMode="auto">
            <a:xfrm>
              <a:off x="23812" y="1882775"/>
              <a:ext cx="9050338" cy="507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Ellipse 3">
              <a:extLst>
                <a:ext uri="{FF2B5EF4-FFF2-40B4-BE49-F238E27FC236}">
                  <a16:creationId xmlns:a16="http://schemas.microsoft.com/office/drawing/2014/main" id="{CEB4E47C-AC20-4989-8CAE-3E62858451C7}"/>
                </a:ext>
              </a:extLst>
            </p:cNvPr>
            <p:cNvSpPr/>
            <p:nvPr/>
          </p:nvSpPr>
          <p:spPr>
            <a:xfrm rot="20658563">
              <a:off x="2616199" y="4551363"/>
              <a:ext cx="3463925" cy="1101725"/>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3800">
                  <a:solidFill>
                    <a:srgbClr val="565656"/>
                  </a:solidFill>
                  <a:latin typeface="Verdana" panose="020B0604030504040204" pitchFamily="34" charset="0"/>
                  <a:cs typeface="Arial" panose="020B0604020202020204" pitchFamily="34" charset="0"/>
                </a:defRPr>
              </a:lvl1pPr>
              <a:lvl2pPr marL="742950" indent="-285750">
                <a:defRPr sz="3800">
                  <a:solidFill>
                    <a:srgbClr val="565656"/>
                  </a:solidFill>
                  <a:latin typeface="Verdana" panose="020B0604030504040204" pitchFamily="34" charset="0"/>
                  <a:cs typeface="Arial" panose="020B0604020202020204" pitchFamily="34" charset="0"/>
                </a:defRPr>
              </a:lvl2pPr>
              <a:lvl3pPr marL="1143000" indent="-228600">
                <a:defRPr sz="3800">
                  <a:solidFill>
                    <a:srgbClr val="565656"/>
                  </a:solidFill>
                  <a:latin typeface="Verdana" panose="020B0604030504040204" pitchFamily="34" charset="0"/>
                  <a:cs typeface="Arial" panose="020B0604020202020204" pitchFamily="34" charset="0"/>
                </a:defRPr>
              </a:lvl3pPr>
              <a:lvl4pPr marL="1600200" indent="-228600">
                <a:defRPr sz="3800">
                  <a:solidFill>
                    <a:srgbClr val="565656"/>
                  </a:solidFill>
                  <a:latin typeface="Verdana" panose="020B0604030504040204" pitchFamily="34" charset="0"/>
                  <a:cs typeface="Arial" panose="020B0604020202020204" pitchFamily="34" charset="0"/>
                </a:defRPr>
              </a:lvl4pPr>
              <a:lvl5pPr marL="2057400" indent="-228600">
                <a:defRPr sz="3800">
                  <a:solidFill>
                    <a:srgbClr val="565656"/>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9pPr>
            </a:lstStyle>
            <a:p>
              <a:pPr algn="ctr" eaLnBrk="1" hangingPunct="1">
                <a:defRPr/>
              </a:pPr>
              <a:endParaRPr lang="da-DK" altLang="da-DK">
                <a:solidFill>
                  <a:srgbClr val="FFFFFF"/>
                </a:solidFill>
                <a:latin typeface="Calibri" panose="020F0502020204030204" pitchFamily="34" charset="0"/>
              </a:endParaRPr>
            </a:p>
          </p:txBody>
        </p:sp>
      </p:grpSp>
      <p:grpSp>
        <p:nvGrpSpPr>
          <p:cNvPr id="27652" name="Gruppe 1">
            <a:extLst>
              <a:ext uri="{FF2B5EF4-FFF2-40B4-BE49-F238E27FC236}">
                <a16:creationId xmlns:a16="http://schemas.microsoft.com/office/drawing/2014/main" id="{7A6E2261-730B-4695-8D08-D64C8D41896A}"/>
              </a:ext>
            </a:extLst>
          </p:cNvPr>
          <p:cNvGrpSpPr>
            <a:grpSpLocks/>
          </p:cNvGrpSpPr>
          <p:nvPr/>
        </p:nvGrpSpPr>
        <p:grpSpPr bwMode="auto">
          <a:xfrm>
            <a:off x="1934369" y="625476"/>
            <a:ext cx="7875587" cy="1584325"/>
            <a:chOff x="611188" y="222587"/>
            <a:chExt cx="7875587" cy="1584325"/>
          </a:xfrm>
        </p:grpSpPr>
        <p:pic>
          <p:nvPicPr>
            <p:cNvPr id="27654" name="Picture 2">
              <a:extLst>
                <a:ext uri="{FF2B5EF4-FFF2-40B4-BE49-F238E27FC236}">
                  <a16:creationId xmlns:a16="http://schemas.microsoft.com/office/drawing/2014/main" id="{9FF011AE-8D47-43AE-82BF-B47FDCB4D6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939" b="14163"/>
            <a:stretch>
              <a:fillRect/>
            </a:stretch>
          </p:blipFill>
          <p:spPr bwMode="auto">
            <a:xfrm>
              <a:off x="611188" y="222587"/>
              <a:ext cx="7875587"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Ellipse 8">
              <a:extLst>
                <a:ext uri="{FF2B5EF4-FFF2-40B4-BE49-F238E27FC236}">
                  <a16:creationId xmlns:a16="http://schemas.microsoft.com/office/drawing/2014/main" id="{F6BEDFB3-C3EA-4FE6-B76A-6952A1794419}"/>
                </a:ext>
              </a:extLst>
            </p:cNvPr>
            <p:cNvSpPr/>
            <p:nvPr/>
          </p:nvSpPr>
          <p:spPr>
            <a:xfrm>
              <a:off x="2517775" y="351174"/>
              <a:ext cx="1898650" cy="144145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3800">
                  <a:solidFill>
                    <a:srgbClr val="565656"/>
                  </a:solidFill>
                  <a:latin typeface="Verdana" panose="020B0604030504040204" pitchFamily="34" charset="0"/>
                  <a:cs typeface="Arial" panose="020B0604020202020204" pitchFamily="34" charset="0"/>
                </a:defRPr>
              </a:lvl1pPr>
              <a:lvl2pPr marL="742950" indent="-285750">
                <a:defRPr sz="3800">
                  <a:solidFill>
                    <a:srgbClr val="565656"/>
                  </a:solidFill>
                  <a:latin typeface="Verdana" panose="020B0604030504040204" pitchFamily="34" charset="0"/>
                  <a:cs typeface="Arial" panose="020B0604020202020204" pitchFamily="34" charset="0"/>
                </a:defRPr>
              </a:lvl2pPr>
              <a:lvl3pPr marL="1143000" indent="-228600">
                <a:defRPr sz="3800">
                  <a:solidFill>
                    <a:srgbClr val="565656"/>
                  </a:solidFill>
                  <a:latin typeface="Verdana" panose="020B0604030504040204" pitchFamily="34" charset="0"/>
                  <a:cs typeface="Arial" panose="020B0604020202020204" pitchFamily="34" charset="0"/>
                </a:defRPr>
              </a:lvl3pPr>
              <a:lvl4pPr marL="1600200" indent="-228600">
                <a:defRPr sz="3800">
                  <a:solidFill>
                    <a:srgbClr val="565656"/>
                  </a:solidFill>
                  <a:latin typeface="Verdana" panose="020B0604030504040204" pitchFamily="34" charset="0"/>
                  <a:cs typeface="Arial" panose="020B0604020202020204" pitchFamily="34" charset="0"/>
                </a:defRPr>
              </a:lvl4pPr>
              <a:lvl5pPr marL="2057400" indent="-228600">
                <a:defRPr sz="3800">
                  <a:solidFill>
                    <a:srgbClr val="565656"/>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9pPr>
            </a:lstStyle>
            <a:p>
              <a:pPr algn="ctr" eaLnBrk="1" hangingPunct="1">
                <a:defRPr/>
              </a:pPr>
              <a:endParaRPr lang="da-DK" altLang="da-DK">
                <a:solidFill>
                  <a:srgbClr val="FFFFFF"/>
                </a:solidFill>
                <a:latin typeface="Calibri" panose="020F0502020204030204" pitchFamily="34" charset="0"/>
              </a:endParaRPr>
            </a:p>
          </p:txBody>
        </p:sp>
      </p:grpSp>
    </p:spTree>
    <p:extLst>
      <p:ext uri="{BB962C8B-B14F-4D97-AF65-F5344CB8AC3E}">
        <p14:creationId xmlns:p14="http://schemas.microsoft.com/office/powerpoint/2010/main" val="2076198846"/>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8CEF92B-8D6B-B65E-16BB-55A3A2AAA43B}"/>
              </a:ext>
            </a:extLst>
          </p:cNvPr>
          <p:cNvSpPr>
            <a:spLocks noGrp="1"/>
          </p:cNvSpPr>
          <p:nvPr>
            <p:ph type="title"/>
          </p:nvPr>
        </p:nvSpPr>
        <p:spPr>
          <a:xfrm>
            <a:off x="5029200" y="914400"/>
            <a:ext cx="6501810" cy="1097280"/>
          </a:xfrm>
        </p:spPr>
        <p:txBody>
          <a:bodyPr anchor="t">
            <a:normAutofit/>
          </a:bodyPr>
          <a:lstStyle/>
          <a:p>
            <a:pPr>
              <a:lnSpc>
                <a:spcPct val="90000"/>
              </a:lnSpc>
            </a:pPr>
            <a:r>
              <a:rPr lang="da-DK" altLang="da-DK" sz="3400"/>
              <a:t>Hvad betyder Topografisk opland?</a:t>
            </a:r>
            <a:endParaRPr lang="da-DK" sz="3400"/>
          </a:p>
        </p:txBody>
      </p:sp>
      <p:pic>
        <p:nvPicPr>
          <p:cNvPr id="5" name="Picture 4" descr="Farverig bjerge">
            <a:extLst>
              <a:ext uri="{FF2B5EF4-FFF2-40B4-BE49-F238E27FC236}">
                <a16:creationId xmlns:a16="http://schemas.microsoft.com/office/drawing/2014/main" id="{93174189-052A-5560-FD7E-686B14D20A98}"/>
              </a:ext>
            </a:extLst>
          </p:cNvPr>
          <p:cNvPicPr>
            <a:picLocks noChangeAspect="1"/>
          </p:cNvPicPr>
          <p:nvPr/>
        </p:nvPicPr>
        <p:blipFill>
          <a:blip r:embed="rId2"/>
          <a:srcRect l="23012" r="22127" b="374"/>
          <a:stretch/>
        </p:blipFill>
        <p:spPr>
          <a:xfrm>
            <a:off x="20" y="914399"/>
            <a:ext cx="4416532" cy="5353523"/>
          </a:xfrm>
          <a:prstGeom prst="rect">
            <a:avLst/>
          </a:prstGeom>
        </p:spPr>
      </p:pic>
      <p:cxnSp>
        <p:nvCxnSpPr>
          <p:cNvPr id="11" name="Straight Connector 10">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441655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686121AF-08A7-41C7-9533-A481D6514834}"/>
              </a:ext>
            </a:extLst>
          </p:cNvPr>
          <p:cNvSpPr>
            <a:spLocks noGrp="1"/>
          </p:cNvSpPr>
          <p:nvPr>
            <p:ph idx="1"/>
          </p:nvPr>
        </p:nvSpPr>
        <p:spPr>
          <a:xfrm>
            <a:off x="5029200" y="2176036"/>
            <a:ext cx="6501810" cy="4121885"/>
          </a:xfrm>
        </p:spPr>
        <p:txBody>
          <a:bodyPr rtlCol="0">
            <a:normAutofit/>
          </a:bodyPr>
          <a:lstStyle/>
          <a:p>
            <a:pPr marL="0" indent="0">
              <a:lnSpc>
                <a:spcPct val="110000"/>
              </a:lnSpc>
              <a:buNone/>
              <a:defRPr/>
            </a:pPr>
            <a:r>
              <a:rPr lang="da-DK" sz="1600" u="sng">
                <a:highlight>
                  <a:srgbClr val="FFFF00"/>
                </a:highlight>
              </a:rPr>
              <a:t>Hvad er topografi? </a:t>
            </a:r>
          </a:p>
          <a:p>
            <a:pPr marL="0" indent="0">
              <a:lnSpc>
                <a:spcPct val="110000"/>
              </a:lnSpc>
              <a:buNone/>
              <a:defRPr/>
            </a:pPr>
            <a:r>
              <a:rPr lang="da-DK" sz="1600" b="1"/>
              <a:t>Topografi </a:t>
            </a:r>
            <a:r>
              <a:rPr lang="da-DK" sz="1600"/>
              <a:t>betyder </a:t>
            </a:r>
            <a:r>
              <a:rPr lang="da-DK" sz="1600" i="1"/>
              <a:t>landskabets form/terræn, hældning </a:t>
            </a:r>
            <a:r>
              <a:rPr lang="da-DK" sz="1600"/>
              <a:t>i et område</a:t>
            </a:r>
          </a:p>
          <a:p>
            <a:pPr marL="0" indent="0">
              <a:lnSpc>
                <a:spcPct val="110000"/>
              </a:lnSpc>
              <a:buNone/>
              <a:defRPr/>
            </a:pPr>
            <a:endParaRPr lang="da-DK" sz="1600" i="1"/>
          </a:p>
          <a:p>
            <a:pPr marL="0" indent="0">
              <a:lnSpc>
                <a:spcPct val="110000"/>
              </a:lnSpc>
              <a:buNone/>
              <a:defRPr/>
            </a:pPr>
            <a:r>
              <a:rPr lang="da-DK" sz="1600" u="sng">
                <a:highlight>
                  <a:srgbClr val="FFFF00"/>
                </a:highlight>
              </a:rPr>
              <a:t>Hvad er et opland?</a:t>
            </a:r>
          </a:p>
          <a:p>
            <a:pPr marL="0" indent="0">
              <a:lnSpc>
                <a:spcPct val="110000"/>
              </a:lnSpc>
              <a:buNone/>
              <a:defRPr/>
            </a:pPr>
            <a:r>
              <a:rPr lang="da-DK" sz="1600" b="1"/>
              <a:t>Opland</a:t>
            </a:r>
            <a:r>
              <a:rPr lang="da-DK" sz="1600"/>
              <a:t>: er et areal (=område), der fører vand til én Å et bestemt sted.</a:t>
            </a:r>
          </a:p>
          <a:p>
            <a:pPr marL="0" indent="0">
              <a:lnSpc>
                <a:spcPct val="110000"/>
              </a:lnSpc>
              <a:buNone/>
              <a:defRPr/>
            </a:pPr>
            <a:r>
              <a:rPr lang="da-DK" sz="1600" u="sng"/>
              <a:t>Topografisk opland?</a:t>
            </a:r>
          </a:p>
          <a:p>
            <a:pPr marL="0" indent="0">
              <a:lnSpc>
                <a:spcPct val="110000"/>
              </a:lnSpc>
              <a:buNone/>
              <a:defRPr/>
            </a:pPr>
            <a:r>
              <a:rPr lang="da-DK" sz="1600" b="1"/>
              <a:t>Et topografisk opland </a:t>
            </a:r>
            <a:r>
              <a:rPr lang="da-DK" sz="1600"/>
              <a:t>er </a:t>
            </a:r>
            <a:r>
              <a:rPr lang="da-DK" sz="1600" i="1"/>
              <a:t>landskabets form, terræn, hældning der gør at vand bliver ført ned til en bestemt Å (et vandløb)</a:t>
            </a:r>
          </a:p>
          <a:p>
            <a:pPr marL="0" indent="0">
              <a:lnSpc>
                <a:spcPct val="110000"/>
              </a:lnSpc>
              <a:buNone/>
              <a:defRPr/>
            </a:pPr>
            <a:endParaRPr lang="da-DK" sz="1600"/>
          </a:p>
          <a:p>
            <a:pPr marL="0" indent="0">
              <a:lnSpc>
                <a:spcPct val="110000"/>
              </a:lnSpc>
              <a:buNone/>
              <a:defRPr/>
            </a:pPr>
            <a:r>
              <a:rPr lang="da-DK" sz="1600" b="1"/>
              <a:t>Vandskel</a:t>
            </a:r>
            <a:r>
              <a:rPr lang="da-DK" sz="1600"/>
              <a:t>: Oplandet er afgrænset af vandskel, dvs. højderygge ind mod andre vandløbs </a:t>
            </a:r>
            <a:r>
              <a:rPr lang="da-DK" sz="1600" err="1"/>
              <a:t>oplande</a:t>
            </a:r>
            <a:r>
              <a:rPr lang="da-DK" sz="1600"/>
              <a:t>. </a:t>
            </a:r>
            <a:r>
              <a:rPr lang="da-DK" sz="1600" b="1" i="1" u="sng">
                <a:highlight>
                  <a:srgbClr val="FFFF00"/>
                </a:highlight>
              </a:rPr>
              <a:t>Et topografisk vandskel</a:t>
            </a:r>
          </a:p>
          <a:p>
            <a:pPr marL="0" indent="0">
              <a:lnSpc>
                <a:spcPct val="110000"/>
              </a:lnSpc>
              <a:buNone/>
              <a:defRPr/>
            </a:pPr>
            <a:endParaRPr lang="da-DK" sz="1600" u="sng">
              <a:highlight>
                <a:srgbClr val="FFFF00"/>
              </a:highlight>
            </a:endParaRPr>
          </a:p>
          <a:p>
            <a:pPr marL="0" indent="0">
              <a:lnSpc>
                <a:spcPct val="110000"/>
              </a:lnSpc>
              <a:buNone/>
              <a:defRPr/>
            </a:pPr>
            <a:endParaRPr lang="da-DK" sz="1600" i="1"/>
          </a:p>
          <a:p>
            <a:pPr marL="0" indent="0">
              <a:lnSpc>
                <a:spcPct val="110000"/>
              </a:lnSpc>
              <a:buNone/>
              <a:defRPr/>
            </a:pPr>
            <a:endParaRPr lang="da-DK" sz="1600"/>
          </a:p>
        </p:txBody>
      </p:sp>
    </p:spTree>
    <p:extLst>
      <p:ext uri="{BB962C8B-B14F-4D97-AF65-F5344CB8AC3E}">
        <p14:creationId xmlns:p14="http://schemas.microsoft.com/office/powerpoint/2010/main" val="400697284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barn(inVertical)">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8" name="Rectangle 17">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11" name="Billede 10">
            <a:extLst>
              <a:ext uri="{FF2B5EF4-FFF2-40B4-BE49-F238E27FC236}">
                <a16:creationId xmlns:a16="http://schemas.microsoft.com/office/drawing/2014/main" id="{CF37DC46-5237-92D1-7078-906DF8593026}"/>
              </a:ext>
            </a:extLst>
          </p:cNvPr>
          <p:cNvPicPr>
            <a:picLocks noChangeAspect="1"/>
          </p:cNvPicPr>
          <p:nvPr/>
        </p:nvPicPr>
        <p:blipFill rotWithShape="1">
          <a:blip r:embed="rId2"/>
          <a:srcRect t="12199" b="9676"/>
          <a:stretch/>
        </p:blipFill>
        <p:spPr>
          <a:xfrm>
            <a:off x="20" y="10"/>
            <a:ext cx="12191979" cy="6857990"/>
          </a:xfrm>
          <a:prstGeom prst="rect">
            <a:avLst/>
          </a:prstGeom>
          <a:noFill/>
        </p:spPr>
      </p:pic>
      <p:sp>
        <p:nvSpPr>
          <p:cNvPr id="20" name="Rectangle 19">
            <a:extLst>
              <a:ext uri="{FF2B5EF4-FFF2-40B4-BE49-F238E27FC236}">
                <a16:creationId xmlns:a16="http://schemas.microsoft.com/office/drawing/2014/main" id="{05DEC45B-BA77-21C0-3869-05DE7C923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705856"/>
            <a:ext cx="12192001" cy="1152144"/>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3" name="Tekstfelt 2">
            <a:extLst>
              <a:ext uri="{FF2B5EF4-FFF2-40B4-BE49-F238E27FC236}">
                <a16:creationId xmlns:a16="http://schemas.microsoft.com/office/drawing/2014/main" id="{DFC7A1DB-5CB7-085F-F11F-A255B6D9F794}"/>
              </a:ext>
            </a:extLst>
          </p:cNvPr>
          <p:cNvSpPr txBox="1"/>
          <p:nvPr/>
        </p:nvSpPr>
        <p:spPr>
          <a:xfrm>
            <a:off x="356615" y="5863030"/>
            <a:ext cx="7955280" cy="870008"/>
          </a:xfrm>
          <a:prstGeom prst="rect">
            <a:avLst/>
          </a:prstGeom>
        </p:spPr>
        <p:txBody>
          <a:bodyPr vert="horz" lIns="91440" tIns="45720" rIns="91440" bIns="45720" rtlCol="0" anchor="ctr">
            <a:normAutofit/>
          </a:bodyPr>
          <a:lstStyle/>
          <a:p>
            <a:pPr>
              <a:spcBef>
                <a:spcPct val="0"/>
              </a:spcBef>
              <a:spcAft>
                <a:spcPts val="600"/>
              </a:spcAft>
            </a:pPr>
            <a:r>
              <a:rPr lang="en-US" altLang="da-DK" sz="4800" b="1" kern="1200">
                <a:solidFill>
                  <a:schemeClr val="tx1"/>
                </a:solidFill>
                <a:latin typeface="+mj-lt"/>
                <a:ea typeface="+mj-ea"/>
                <a:cs typeface="+mj-cs"/>
              </a:rPr>
              <a:t>Topografisk opland</a:t>
            </a:r>
            <a:endParaRPr lang="en-US" sz="4800" b="1" kern="1200">
              <a:solidFill>
                <a:schemeClr val="tx1"/>
              </a:solidFill>
              <a:latin typeface="+mj-lt"/>
              <a:ea typeface="+mj-ea"/>
              <a:cs typeface="+mj-cs"/>
            </a:endParaRPr>
          </a:p>
        </p:txBody>
      </p:sp>
      <p:cxnSp>
        <p:nvCxnSpPr>
          <p:cNvPr id="22" name="Straight Connector 21">
            <a:extLst>
              <a:ext uri="{FF2B5EF4-FFF2-40B4-BE49-F238E27FC236}">
                <a16:creationId xmlns:a16="http://schemas.microsoft.com/office/drawing/2014/main" id="{7A0A4642-D29D-0121-4C05-5A5559BC5F3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560574" y="6281928"/>
            <a:ext cx="115214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8" name="Håndskrift 7">
                <a:extLst>
                  <a:ext uri="{FF2B5EF4-FFF2-40B4-BE49-F238E27FC236}">
                    <a16:creationId xmlns:a16="http://schemas.microsoft.com/office/drawing/2014/main" id="{B63A56FD-C16B-BEA0-78B4-8F49A85EF701}"/>
                  </a:ext>
                </a:extLst>
              </p14:cNvPr>
              <p14:cNvContentPartPr/>
              <p14:nvPr/>
            </p14:nvContentPartPr>
            <p14:xfrm>
              <a:off x="8910917" y="4602293"/>
              <a:ext cx="360" cy="360"/>
            </p14:xfrm>
          </p:contentPart>
        </mc:Choice>
        <mc:Fallback xmlns="">
          <p:pic>
            <p:nvPicPr>
              <p:cNvPr id="8" name="Håndskrift 7">
                <a:extLst>
                  <a:ext uri="{FF2B5EF4-FFF2-40B4-BE49-F238E27FC236}">
                    <a16:creationId xmlns:a16="http://schemas.microsoft.com/office/drawing/2014/main" id="{B63A56FD-C16B-BEA0-78B4-8F49A85EF701}"/>
                  </a:ext>
                </a:extLst>
              </p:cNvPr>
              <p:cNvPicPr/>
              <p:nvPr/>
            </p:nvPicPr>
            <p:blipFill>
              <a:blip r:embed="rId4"/>
              <a:stretch>
                <a:fillRect/>
              </a:stretch>
            </p:blipFill>
            <p:spPr>
              <a:xfrm>
                <a:off x="8901917" y="4593293"/>
                <a:ext cx="18000" cy="18000"/>
              </a:xfrm>
              <a:prstGeom prst="rect">
                <a:avLst/>
              </a:prstGeom>
            </p:spPr>
          </p:pic>
        </mc:Fallback>
      </mc:AlternateContent>
    </p:spTree>
    <p:extLst>
      <p:ext uri="{BB962C8B-B14F-4D97-AF65-F5344CB8AC3E}">
        <p14:creationId xmlns:p14="http://schemas.microsoft.com/office/powerpoint/2010/main" val="42124006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Pladsholder til indhold 2">
            <a:extLst>
              <a:ext uri="{FF2B5EF4-FFF2-40B4-BE49-F238E27FC236}">
                <a16:creationId xmlns:a16="http://schemas.microsoft.com/office/drawing/2014/main" id="{C38EBFA7-841A-4728-90D7-2044D0E96CD1}"/>
              </a:ext>
            </a:extLst>
          </p:cNvPr>
          <p:cNvSpPr>
            <a:spLocks noGrp="1"/>
          </p:cNvSpPr>
          <p:nvPr>
            <p:ph idx="1"/>
          </p:nvPr>
        </p:nvSpPr>
        <p:spPr>
          <a:xfrm>
            <a:off x="60166" y="687001"/>
            <a:ext cx="4457651" cy="6055111"/>
          </a:xfrm>
        </p:spPr>
        <p:txBody>
          <a:bodyPr>
            <a:normAutofit/>
          </a:bodyPr>
          <a:lstStyle/>
          <a:p>
            <a:pPr eaLnBrk="1" hangingPunct="1"/>
            <a:r>
              <a:rPr lang="da-DK" altLang="da-DK" sz="2800" b="1" dirty="0">
                <a:highlight>
                  <a:srgbClr val="FFFF00"/>
                </a:highlight>
              </a:rPr>
              <a:t>Et vandløb set fra oven:</a:t>
            </a:r>
          </a:p>
          <a:p>
            <a:pPr lvl="1" eaLnBrk="1" hangingPunct="1"/>
            <a:r>
              <a:rPr lang="da-DK" altLang="da-DK" sz="2400" dirty="0"/>
              <a:t>Det topografisk opland er afgrænset (</a:t>
            </a:r>
            <a:r>
              <a:rPr lang="da-DK" altLang="da-DK" sz="2400" b="1" u="sng" dirty="0">
                <a:solidFill>
                  <a:srgbClr val="FF0000"/>
                </a:solidFill>
              </a:rPr>
              <a:t>røde pile</a:t>
            </a:r>
            <a:r>
              <a:rPr lang="da-DK" altLang="da-DK" sz="2400" dirty="0"/>
              <a:t>)</a:t>
            </a:r>
            <a:r>
              <a:rPr lang="da-DK" altLang="da-DK" sz="2400" dirty="0">
                <a:sym typeface="Wingdings" panose="05000000000000000000" pitchFamily="2" charset="2"/>
              </a:rPr>
              <a:t>kaldes også det </a:t>
            </a:r>
            <a:r>
              <a:rPr lang="da-DK" altLang="da-DK" sz="2400" b="1" i="1" dirty="0">
                <a:sym typeface="Wingdings" panose="05000000000000000000" pitchFamily="2" charset="2"/>
              </a:rPr>
              <a:t>topografiske vandskel</a:t>
            </a:r>
          </a:p>
          <a:p>
            <a:pPr lvl="1" eaLnBrk="1" hangingPunct="1"/>
            <a:endParaRPr lang="da-DK" altLang="da-DK" sz="2400" b="1" i="1" dirty="0">
              <a:sym typeface="Wingdings" panose="05000000000000000000" pitchFamily="2" charset="2"/>
            </a:endParaRPr>
          </a:p>
          <a:p>
            <a:pPr lvl="1" eaLnBrk="1" hangingPunct="1"/>
            <a:endParaRPr lang="da-DK" altLang="da-DK" sz="2400" b="1" i="1" dirty="0">
              <a:sym typeface="Wingdings" panose="05000000000000000000" pitchFamily="2" charset="2"/>
            </a:endParaRPr>
          </a:p>
          <a:p>
            <a:pPr lvl="1" eaLnBrk="1" hangingPunct="1"/>
            <a:endParaRPr lang="da-DK" altLang="da-DK" sz="2400" b="1" i="1" dirty="0">
              <a:sym typeface="Wingdings" panose="05000000000000000000" pitchFamily="2" charset="2"/>
            </a:endParaRPr>
          </a:p>
          <a:p>
            <a:pPr lvl="1" eaLnBrk="1" hangingPunct="1"/>
            <a:r>
              <a:rPr lang="da-DK" altLang="da-DK" sz="2000" dirty="0">
                <a:sym typeface="Wingdings" panose="05000000000000000000" pitchFamily="2" charset="2"/>
              </a:rPr>
              <a:t>Grundvandsskellet er lidt mere komplekst, men afgør i bund og grund til hvilken side grundvandsstrømmen løber!?!</a:t>
            </a:r>
            <a:endParaRPr lang="da-DK" altLang="da-DK" sz="2000" dirty="0"/>
          </a:p>
        </p:txBody>
      </p:sp>
      <p:pic>
        <p:nvPicPr>
          <p:cNvPr id="62468" name="Picture 2">
            <a:extLst>
              <a:ext uri="{FF2B5EF4-FFF2-40B4-BE49-F238E27FC236}">
                <a16:creationId xmlns:a16="http://schemas.microsoft.com/office/drawing/2014/main" id="{904D294B-12F5-4EFC-A383-4D50A39CB2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7425" y="0"/>
            <a:ext cx="5889625" cy="674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lipse 1">
            <a:extLst>
              <a:ext uri="{FF2B5EF4-FFF2-40B4-BE49-F238E27FC236}">
                <a16:creationId xmlns:a16="http://schemas.microsoft.com/office/drawing/2014/main" id="{B5C04034-DFC5-094E-3F73-E7030C1C2BD3}"/>
              </a:ext>
            </a:extLst>
          </p:cNvPr>
          <p:cNvSpPr/>
          <p:nvPr/>
        </p:nvSpPr>
        <p:spPr>
          <a:xfrm>
            <a:off x="6801080" y="594912"/>
            <a:ext cx="969484" cy="34152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 name="Ellipse 2">
            <a:extLst>
              <a:ext uri="{FF2B5EF4-FFF2-40B4-BE49-F238E27FC236}">
                <a16:creationId xmlns:a16="http://schemas.microsoft.com/office/drawing/2014/main" id="{CC53DFA9-8984-22F5-AF0A-8B77DED31167}"/>
              </a:ext>
            </a:extLst>
          </p:cNvPr>
          <p:cNvSpPr/>
          <p:nvPr/>
        </p:nvSpPr>
        <p:spPr>
          <a:xfrm>
            <a:off x="8478798" y="504615"/>
            <a:ext cx="1219718"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Ellipse 3">
            <a:extLst>
              <a:ext uri="{FF2B5EF4-FFF2-40B4-BE49-F238E27FC236}">
                <a16:creationId xmlns:a16="http://schemas.microsoft.com/office/drawing/2014/main" id="{C5D9A2ED-E7FB-7F5D-6659-B9B81CCF3727}"/>
              </a:ext>
            </a:extLst>
          </p:cNvPr>
          <p:cNvSpPr/>
          <p:nvPr/>
        </p:nvSpPr>
        <p:spPr>
          <a:xfrm>
            <a:off x="6801080" y="3575662"/>
            <a:ext cx="2445744"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cxnSp>
        <p:nvCxnSpPr>
          <p:cNvPr id="6" name="Lige pilforbindelse 5">
            <a:extLst>
              <a:ext uri="{FF2B5EF4-FFF2-40B4-BE49-F238E27FC236}">
                <a16:creationId xmlns:a16="http://schemas.microsoft.com/office/drawing/2014/main" id="{34DC72B4-F50F-9FE3-D547-D760D0BD2217}"/>
              </a:ext>
            </a:extLst>
          </p:cNvPr>
          <p:cNvCxnSpPr/>
          <p:nvPr/>
        </p:nvCxnSpPr>
        <p:spPr>
          <a:xfrm>
            <a:off x="6909955"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Lige pilforbindelse 6">
            <a:extLst>
              <a:ext uri="{FF2B5EF4-FFF2-40B4-BE49-F238E27FC236}">
                <a16:creationId xmlns:a16="http://schemas.microsoft.com/office/drawing/2014/main" id="{75307A57-276F-451D-101D-7E7DEC4BC9C7}"/>
              </a:ext>
            </a:extLst>
          </p:cNvPr>
          <p:cNvCxnSpPr/>
          <p:nvPr/>
        </p:nvCxnSpPr>
        <p:spPr>
          <a:xfrm>
            <a:off x="8870416"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Lige pilforbindelse 4">
            <a:extLst>
              <a:ext uri="{FF2B5EF4-FFF2-40B4-BE49-F238E27FC236}">
                <a16:creationId xmlns:a16="http://schemas.microsoft.com/office/drawing/2014/main" id="{33F36FB5-5385-8D3F-F655-C3EDEF4C5A38}"/>
              </a:ext>
            </a:extLst>
          </p:cNvPr>
          <p:cNvCxnSpPr>
            <a:cxnSpLocks/>
          </p:cNvCxnSpPr>
          <p:nvPr/>
        </p:nvCxnSpPr>
        <p:spPr>
          <a:xfrm>
            <a:off x="4342484" y="594911"/>
            <a:ext cx="3428081" cy="837282"/>
          </a:xfrm>
          <a:prstGeom prst="straightConnector1">
            <a:avLst/>
          </a:prstGeom>
          <a:ln w="698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4724725"/>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Pladsholder til indhold 2">
            <a:extLst>
              <a:ext uri="{FF2B5EF4-FFF2-40B4-BE49-F238E27FC236}">
                <a16:creationId xmlns:a16="http://schemas.microsoft.com/office/drawing/2014/main" id="{C38EBFA7-841A-4728-90D7-2044D0E96CD1}"/>
              </a:ext>
            </a:extLst>
          </p:cNvPr>
          <p:cNvSpPr>
            <a:spLocks noGrp="1"/>
          </p:cNvSpPr>
          <p:nvPr>
            <p:ph idx="1"/>
          </p:nvPr>
        </p:nvSpPr>
        <p:spPr>
          <a:xfrm>
            <a:off x="345688" y="3075083"/>
            <a:ext cx="4233125" cy="3046937"/>
          </a:xfrm>
        </p:spPr>
        <p:txBody>
          <a:bodyPr>
            <a:normAutofit fontScale="92500" lnSpcReduction="10000"/>
          </a:bodyPr>
          <a:lstStyle/>
          <a:p>
            <a:pPr eaLnBrk="1" hangingPunct="1"/>
            <a:r>
              <a:rPr lang="da-DK" altLang="da-DK" sz="2800" b="1" dirty="0">
                <a:highlight>
                  <a:srgbClr val="FFFF00"/>
                </a:highlight>
              </a:rPr>
              <a:t>Samme vandløb, men set fra siden:</a:t>
            </a:r>
          </a:p>
          <a:p>
            <a:pPr lvl="1" eaLnBrk="1" hangingPunct="1"/>
            <a:r>
              <a:rPr lang="da-DK" altLang="da-DK" sz="2400" dirty="0"/>
              <a:t>Her kan I se at grundvandsstrømme, Au, ned til vandløb ikke følger det topografiske vandskel, men grundvandsskellet</a:t>
            </a:r>
          </a:p>
        </p:txBody>
      </p:sp>
      <p:pic>
        <p:nvPicPr>
          <p:cNvPr id="62468" name="Picture 2">
            <a:extLst>
              <a:ext uri="{FF2B5EF4-FFF2-40B4-BE49-F238E27FC236}">
                <a16:creationId xmlns:a16="http://schemas.microsoft.com/office/drawing/2014/main" id="{904D294B-12F5-4EFC-A383-4D50A39CB2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7425" y="0"/>
            <a:ext cx="5889625" cy="674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lipse 1">
            <a:extLst>
              <a:ext uri="{FF2B5EF4-FFF2-40B4-BE49-F238E27FC236}">
                <a16:creationId xmlns:a16="http://schemas.microsoft.com/office/drawing/2014/main" id="{B5C04034-DFC5-094E-3F73-E7030C1C2BD3}"/>
              </a:ext>
            </a:extLst>
          </p:cNvPr>
          <p:cNvSpPr/>
          <p:nvPr/>
        </p:nvSpPr>
        <p:spPr>
          <a:xfrm>
            <a:off x="6801080" y="594912"/>
            <a:ext cx="969484" cy="34152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 name="Ellipse 2">
            <a:extLst>
              <a:ext uri="{FF2B5EF4-FFF2-40B4-BE49-F238E27FC236}">
                <a16:creationId xmlns:a16="http://schemas.microsoft.com/office/drawing/2014/main" id="{CC53DFA9-8984-22F5-AF0A-8B77DED31167}"/>
              </a:ext>
            </a:extLst>
          </p:cNvPr>
          <p:cNvSpPr/>
          <p:nvPr/>
        </p:nvSpPr>
        <p:spPr>
          <a:xfrm>
            <a:off x="8478798" y="504615"/>
            <a:ext cx="1219718"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Ellipse 3">
            <a:extLst>
              <a:ext uri="{FF2B5EF4-FFF2-40B4-BE49-F238E27FC236}">
                <a16:creationId xmlns:a16="http://schemas.microsoft.com/office/drawing/2014/main" id="{C5D9A2ED-E7FB-7F5D-6659-B9B81CCF3727}"/>
              </a:ext>
            </a:extLst>
          </p:cNvPr>
          <p:cNvSpPr/>
          <p:nvPr/>
        </p:nvSpPr>
        <p:spPr>
          <a:xfrm>
            <a:off x="6801080" y="3575662"/>
            <a:ext cx="2445744"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cxnSp>
        <p:nvCxnSpPr>
          <p:cNvPr id="7" name="Lige pilforbindelse 6">
            <a:extLst>
              <a:ext uri="{FF2B5EF4-FFF2-40B4-BE49-F238E27FC236}">
                <a16:creationId xmlns:a16="http://schemas.microsoft.com/office/drawing/2014/main" id="{75307A57-276F-451D-101D-7E7DEC4BC9C7}"/>
              </a:ext>
            </a:extLst>
          </p:cNvPr>
          <p:cNvCxnSpPr/>
          <p:nvPr/>
        </p:nvCxnSpPr>
        <p:spPr>
          <a:xfrm>
            <a:off x="8870416"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Lige pilforbindelse 9">
            <a:extLst>
              <a:ext uri="{FF2B5EF4-FFF2-40B4-BE49-F238E27FC236}">
                <a16:creationId xmlns:a16="http://schemas.microsoft.com/office/drawing/2014/main" id="{A3ED294D-6EA8-D80D-F2E3-89340323C734}"/>
              </a:ext>
            </a:extLst>
          </p:cNvPr>
          <p:cNvCxnSpPr>
            <a:cxnSpLocks/>
          </p:cNvCxnSpPr>
          <p:nvPr/>
        </p:nvCxnSpPr>
        <p:spPr>
          <a:xfrm>
            <a:off x="4342482" y="3696848"/>
            <a:ext cx="3428082" cy="1054446"/>
          </a:xfrm>
          <a:prstGeom prst="straightConnector1">
            <a:avLst/>
          </a:prstGeom>
          <a:ln w="698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Lige pilforbindelse 5">
            <a:extLst>
              <a:ext uri="{FF2B5EF4-FFF2-40B4-BE49-F238E27FC236}">
                <a16:creationId xmlns:a16="http://schemas.microsoft.com/office/drawing/2014/main" id="{34DC72B4-F50F-9FE3-D547-D760D0BD2217}"/>
              </a:ext>
            </a:extLst>
          </p:cNvPr>
          <p:cNvCxnSpPr/>
          <p:nvPr/>
        </p:nvCxnSpPr>
        <p:spPr>
          <a:xfrm>
            <a:off x="6918920"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27149209"/>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8" name="Rectangle 17">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randview Display"/>
              <a:ea typeface="+mn-ea"/>
              <a:cs typeface="+mn-cs"/>
            </a:endParaRPr>
          </a:p>
        </p:txBody>
      </p:sp>
      <p:pic>
        <p:nvPicPr>
          <p:cNvPr id="11" name="Billede 10">
            <a:extLst>
              <a:ext uri="{FF2B5EF4-FFF2-40B4-BE49-F238E27FC236}">
                <a16:creationId xmlns:a16="http://schemas.microsoft.com/office/drawing/2014/main" id="{CF37DC46-5237-92D1-7078-906DF8593026}"/>
              </a:ext>
            </a:extLst>
          </p:cNvPr>
          <p:cNvPicPr>
            <a:picLocks noChangeAspect="1"/>
          </p:cNvPicPr>
          <p:nvPr/>
        </p:nvPicPr>
        <p:blipFill rotWithShape="1">
          <a:blip r:embed="rId2"/>
          <a:srcRect t="12199" b="9676"/>
          <a:stretch/>
        </p:blipFill>
        <p:spPr>
          <a:xfrm>
            <a:off x="20" y="10"/>
            <a:ext cx="12191979" cy="6857990"/>
          </a:xfrm>
          <a:prstGeom prst="rect">
            <a:avLst/>
          </a:prstGeom>
          <a:noFill/>
        </p:spPr>
      </p:pic>
      <p:sp>
        <p:nvSpPr>
          <p:cNvPr id="20" name="Rectangle 19">
            <a:extLst>
              <a:ext uri="{FF2B5EF4-FFF2-40B4-BE49-F238E27FC236}">
                <a16:creationId xmlns:a16="http://schemas.microsoft.com/office/drawing/2014/main" id="{05DEC45B-BA77-21C0-3869-05DE7C923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5705856"/>
            <a:ext cx="12192001" cy="1152144"/>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venir Next LT Pro"/>
              <a:ea typeface="+mn-ea"/>
              <a:cs typeface="+mn-cs"/>
            </a:endParaRPr>
          </a:p>
        </p:txBody>
      </p:sp>
      <p:sp>
        <p:nvSpPr>
          <p:cNvPr id="3" name="Tekstfelt 2">
            <a:extLst>
              <a:ext uri="{FF2B5EF4-FFF2-40B4-BE49-F238E27FC236}">
                <a16:creationId xmlns:a16="http://schemas.microsoft.com/office/drawing/2014/main" id="{DFC7A1DB-5CB7-085F-F11F-A255B6D9F794}"/>
              </a:ext>
            </a:extLst>
          </p:cNvPr>
          <p:cNvSpPr txBox="1"/>
          <p:nvPr/>
        </p:nvSpPr>
        <p:spPr>
          <a:xfrm>
            <a:off x="356615" y="5863030"/>
            <a:ext cx="7955280" cy="870008"/>
          </a:xfrm>
          <a:prstGeom prst="rect">
            <a:avLst/>
          </a:prstGeom>
        </p:spPr>
        <p:txBody>
          <a:bodyPr vert="horz" lIns="91440" tIns="45720" rIns="91440" bIns="45720" rtlCol="0" anchor="ctr">
            <a:normAutofit/>
          </a:bodyPr>
          <a:lstStyle/>
          <a:p>
            <a:pPr>
              <a:spcBef>
                <a:spcPct val="0"/>
              </a:spcBef>
              <a:spcAft>
                <a:spcPts val="600"/>
              </a:spcAft>
            </a:pPr>
            <a:r>
              <a:rPr lang="en-US" altLang="da-DK" sz="4800" b="1" kern="1200">
                <a:solidFill>
                  <a:schemeClr val="tx1"/>
                </a:solidFill>
                <a:latin typeface="+mj-lt"/>
                <a:ea typeface="+mj-ea"/>
                <a:cs typeface="+mj-cs"/>
              </a:rPr>
              <a:t>Topografisk opland</a:t>
            </a:r>
            <a:endParaRPr lang="en-US" sz="4800" b="1" kern="1200">
              <a:solidFill>
                <a:schemeClr val="tx1"/>
              </a:solidFill>
              <a:latin typeface="+mj-lt"/>
              <a:ea typeface="+mj-ea"/>
              <a:cs typeface="+mj-cs"/>
            </a:endParaRPr>
          </a:p>
        </p:txBody>
      </p:sp>
      <p:cxnSp>
        <p:nvCxnSpPr>
          <p:cNvPr id="22" name="Straight Connector 21">
            <a:extLst>
              <a:ext uri="{FF2B5EF4-FFF2-40B4-BE49-F238E27FC236}">
                <a16:creationId xmlns:a16="http://schemas.microsoft.com/office/drawing/2014/main" id="{7A0A4642-D29D-0121-4C05-5A5559BC5F3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6200000">
            <a:off x="-560574" y="6281928"/>
            <a:ext cx="1152144"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8" name="Håndskrift 7">
                <a:extLst>
                  <a:ext uri="{FF2B5EF4-FFF2-40B4-BE49-F238E27FC236}">
                    <a16:creationId xmlns:a16="http://schemas.microsoft.com/office/drawing/2014/main" id="{B63A56FD-C16B-BEA0-78B4-8F49A85EF701}"/>
                  </a:ext>
                </a:extLst>
              </p14:cNvPr>
              <p14:cNvContentPartPr/>
              <p14:nvPr/>
            </p14:nvContentPartPr>
            <p14:xfrm>
              <a:off x="8910917" y="4602293"/>
              <a:ext cx="360" cy="360"/>
            </p14:xfrm>
          </p:contentPart>
        </mc:Choice>
        <mc:Fallback xmlns="">
          <p:pic>
            <p:nvPicPr>
              <p:cNvPr id="8" name="Håndskrift 7">
                <a:extLst>
                  <a:ext uri="{FF2B5EF4-FFF2-40B4-BE49-F238E27FC236}">
                    <a16:creationId xmlns:a16="http://schemas.microsoft.com/office/drawing/2014/main" id="{B63A56FD-C16B-BEA0-78B4-8F49A85EF701}"/>
                  </a:ext>
                </a:extLst>
              </p:cNvPr>
              <p:cNvPicPr/>
              <p:nvPr/>
            </p:nvPicPr>
            <p:blipFill>
              <a:blip r:embed="rId4"/>
              <a:stretch>
                <a:fillRect/>
              </a:stretch>
            </p:blipFill>
            <p:spPr>
              <a:xfrm>
                <a:off x="8901917" y="4593293"/>
                <a:ext cx="18000" cy="18000"/>
              </a:xfrm>
              <a:prstGeom prst="rect">
                <a:avLst/>
              </a:prstGeom>
            </p:spPr>
          </p:pic>
        </mc:Fallback>
      </mc:AlternateContent>
    </p:spTree>
    <p:extLst>
      <p:ext uri="{BB962C8B-B14F-4D97-AF65-F5344CB8AC3E}">
        <p14:creationId xmlns:p14="http://schemas.microsoft.com/office/powerpoint/2010/main" val="23387399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FF3C48-70EF-75BE-AA65-4865F5F4B514}"/>
              </a:ext>
            </a:extLst>
          </p:cNvPr>
          <p:cNvSpPr>
            <a:spLocks noGrp="1"/>
          </p:cNvSpPr>
          <p:nvPr>
            <p:ph type="title"/>
          </p:nvPr>
        </p:nvSpPr>
        <p:spPr/>
        <p:txBody>
          <a:bodyPr/>
          <a:lstStyle/>
          <a:p>
            <a:r>
              <a:rPr lang="da-DK" dirty="0"/>
              <a:t>Hvor sker der oversvømmelser? </a:t>
            </a:r>
          </a:p>
        </p:txBody>
      </p:sp>
      <p:sp>
        <p:nvSpPr>
          <p:cNvPr id="3" name="Pladsholder til indhold 2">
            <a:extLst>
              <a:ext uri="{FF2B5EF4-FFF2-40B4-BE49-F238E27FC236}">
                <a16:creationId xmlns:a16="http://schemas.microsoft.com/office/drawing/2014/main" id="{764DF304-9912-FC8C-34D0-02E0BA55B3E6}"/>
              </a:ext>
            </a:extLst>
          </p:cNvPr>
          <p:cNvSpPr>
            <a:spLocks noGrp="1"/>
          </p:cNvSpPr>
          <p:nvPr>
            <p:ph idx="1"/>
          </p:nvPr>
        </p:nvSpPr>
        <p:spPr/>
        <p:txBody>
          <a:bodyPr/>
          <a:lstStyle/>
          <a:p>
            <a:r>
              <a:rPr lang="da-DK" dirty="0"/>
              <a:t>Gå ind på Lectio </a:t>
            </a:r>
          </a:p>
          <a:p>
            <a:r>
              <a:rPr lang="da-DK" dirty="0"/>
              <a:t>Øvelsen består af 3 dele – de skal alle laves.</a:t>
            </a:r>
          </a:p>
          <a:p>
            <a:br>
              <a:rPr lang="da-DK" dirty="0"/>
            </a:br>
            <a:endParaRPr lang="da-DK" dirty="0"/>
          </a:p>
        </p:txBody>
      </p:sp>
    </p:spTree>
    <p:extLst>
      <p:ext uri="{BB962C8B-B14F-4D97-AF65-F5344CB8AC3E}">
        <p14:creationId xmlns:p14="http://schemas.microsoft.com/office/powerpoint/2010/main" val="55546514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AFC309-A5CF-5762-7F48-1840F4C7A501}"/>
            </a:ext>
          </a:extLst>
        </p:cNvPr>
        <p:cNvGrpSpPr/>
        <p:nvPr/>
      </p:nvGrpSpPr>
      <p:grpSpPr>
        <a:xfrm>
          <a:off x="0" y="0"/>
          <a:ext cx="0" cy="0"/>
          <a:chOff x="0" y="0"/>
          <a:chExt cx="0" cy="0"/>
        </a:xfrm>
      </p:grpSpPr>
      <p:pic>
        <p:nvPicPr>
          <p:cNvPr id="5" name="Pladsholder til indhold 4" descr="Hvidt puslespil med én rød brik">
            <a:extLst>
              <a:ext uri="{FF2B5EF4-FFF2-40B4-BE49-F238E27FC236}">
                <a16:creationId xmlns:a16="http://schemas.microsoft.com/office/drawing/2014/main" id="{49075A29-CB75-52A9-EBF1-42BB5EA315C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 y="10"/>
            <a:ext cx="12192000" cy="6857990"/>
          </a:xfrm>
          <a:prstGeom prst="rect">
            <a:avLst/>
          </a:prstGeom>
        </p:spPr>
      </p:pic>
      <p:sp>
        <p:nvSpPr>
          <p:cNvPr id="2" name="Titel 1">
            <a:extLst>
              <a:ext uri="{FF2B5EF4-FFF2-40B4-BE49-F238E27FC236}">
                <a16:creationId xmlns:a16="http://schemas.microsoft.com/office/drawing/2014/main" id="{99B65C53-E85C-F2D3-2648-9BA3E5A75D1B}"/>
              </a:ext>
            </a:extLst>
          </p:cNvPr>
          <p:cNvSpPr>
            <a:spLocks noGrp="1"/>
          </p:cNvSpPr>
          <p:nvPr>
            <p:ph type="title"/>
          </p:nvPr>
        </p:nvSpPr>
        <p:spPr>
          <a:xfrm>
            <a:off x="206103" y="1322615"/>
            <a:ext cx="4616268" cy="2738530"/>
          </a:xfrm>
        </p:spPr>
        <p:txBody>
          <a:bodyPr vert="horz" lIns="91440" tIns="45720" rIns="91440" bIns="45720" rtlCol="0" anchor="t">
            <a:normAutofit fontScale="90000"/>
          </a:bodyPr>
          <a:lstStyle/>
          <a:p>
            <a:r>
              <a:rPr lang="da-DK" sz="4800" b="1" kern="1200" noProof="0" dirty="0">
                <a:solidFill>
                  <a:schemeClr val="tx1"/>
                </a:solidFill>
                <a:latin typeface="+mj-lt"/>
                <a:ea typeface="+mj-ea"/>
                <a:cs typeface="+mj-cs"/>
              </a:rPr>
              <a:t>Opsamling</a:t>
            </a:r>
            <a:br>
              <a:rPr lang="da-DK" sz="4800" b="1" kern="1200" noProof="0" dirty="0">
                <a:solidFill>
                  <a:schemeClr val="tx1"/>
                </a:solidFill>
                <a:latin typeface="+mj-lt"/>
                <a:ea typeface="+mj-ea"/>
                <a:cs typeface="+mj-cs"/>
              </a:rPr>
            </a:br>
            <a:r>
              <a:rPr lang="da-DK" sz="4800" b="1" kern="1200" noProof="0" dirty="0">
                <a:solidFill>
                  <a:schemeClr val="tx1"/>
                </a:solidFill>
                <a:latin typeface="+mj-lt"/>
                <a:ea typeface="+mj-ea"/>
                <a:cs typeface="+mj-cs"/>
              </a:rPr>
              <a:t>- hvor er der oversvømmelser?</a:t>
            </a:r>
          </a:p>
        </p:txBody>
      </p:sp>
    </p:spTree>
    <p:extLst>
      <p:ext uri="{BB962C8B-B14F-4D97-AF65-F5344CB8AC3E}">
        <p14:creationId xmlns:p14="http://schemas.microsoft.com/office/powerpoint/2010/main" val="20082032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EC8AA2C-F0FF-4C34-4639-AB71A53F8C8F}"/>
              </a:ext>
            </a:extLst>
          </p:cNvPr>
          <p:cNvSpPr>
            <a:spLocks noGrp="1"/>
          </p:cNvSpPr>
          <p:nvPr>
            <p:ph type="title"/>
          </p:nvPr>
        </p:nvSpPr>
        <p:spPr>
          <a:xfrm>
            <a:off x="640080" y="1371600"/>
            <a:ext cx="5737859" cy="1097280"/>
          </a:xfrm>
        </p:spPr>
        <p:txBody>
          <a:bodyPr>
            <a:normAutofit/>
          </a:bodyPr>
          <a:lstStyle/>
          <a:p>
            <a:pPr>
              <a:lnSpc>
                <a:spcPct val="90000"/>
              </a:lnSpc>
            </a:pPr>
            <a:r>
              <a:rPr lang="da-DK" sz="3400" dirty="0"/>
              <a:t>Hvornår opstår der skybrud?</a:t>
            </a:r>
          </a:p>
        </p:txBody>
      </p:sp>
      <p:cxnSp>
        <p:nvCxnSpPr>
          <p:cNvPr id="12" name="Straight Connector 11">
            <a:extLst>
              <a:ext uri="{FF2B5EF4-FFF2-40B4-BE49-F238E27FC236}">
                <a16:creationId xmlns:a16="http://schemas.microsoft.com/office/drawing/2014/main" id="{753FE100-D0AB-4AE2-824B-60CFA31EC6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5097576C-E240-4F33-1423-12A3DC1E13D3}"/>
              </a:ext>
            </a:extLst>
          </p:cNvPr>
          <p:cNvSpPr>
            <a:spLocks noGrp="1"/>
          </p:cNvSpPr>
          <p:nvPr>
            <p:ph idx="1"/>
          </p:nvPr>
        </p:nvSpPr>
        <p:spPr>
          <a:xfrm>
            <a:off x="640080" y="2633236"/>
            <a:ext cx="5737860" cy="3666980"/>
          </a:xfrm>
        </p:spPr>
        <p:txBody>
          <a:bodyPr>
            <a:normAutofit/>
          </a:bodyPr>
          <a:lstStyle/>
          <a:p>
            <a:r>
              <a:rPr lang="da-DK" dirty="0"/>
              <a:t>Find forsøget ” Luftfugtighed” under dine afleveringer. </a:t>
            </a:r>
          </a:p>
          <a:p>
            <a:r>
              <a:rPr lang="da-DK" dirty="0"/>
              <a:t>Hvordan kan du bruge forsøg med dugpunktskurve til at ”bevise” din påstand i øvelsen</a:t>
            </a:r>
          </a:p>
          <a:p>
            <a:pPr marL="342900" lvl="0" indent="-342900">
              <a:spcBef>
                <a:spcPts val="500"/>
              </a:spcBef>
              <a:spcAft>
                <a:spcPts val="1000"/>
              </a:spcAft>
              <a:buFont typeface="Franklin Gothic Book" panose="020B0503020102020204" pitchFamily="34" charset="0"/>
              <a:buChar char="-"/>
            </a:pPr>
            <a:r>
              <a:rPr lang="da-DK" dirty="0"/>
              <a:t>Hvad viste forsøget</a:t>
            </a:r>
          </a:p>
          <a:p>
            <a:pPr marL="342900" lvl="0" indent="-342900">
              <a:spcBef>
                <a:spcPts val="500"/>
              </a:spcBef>
              <a:spcAft>
                <a:spcPts val="1000"/>
              </a:spcAft>
              <a:buFont typeface="Franklin Gothic Book" panose="020B0503020102020204" pitchFamily="34" charset="0"/>
              <a:buChar char="-"/>
            </a:pPr>
            <a:r>
              <a:rPr lang="da-DK" dirty="0"/>
              <a:t>Hvordan kan det bruges til at forstå flere skybrud i fremtiden?</a:t>
            </a:r>
          </a:p>
        </p:txBody>
      </p:sp>
      <p:pic>
        <p:nvPicPr>
          <p:cNvPr id="7" name="Graphic 6" descr="Regnscene med massiv udfyldning">
            <a:extLst>
              <a:ext uri="{FF2B5EF4-FFF2-40B4-BE49-F238E27FC236}">
                <a16:creationId xmlns:a16="http://schemas.microsoft.com/office/drawing/2014/main" id="{356B388C-E2AC-CFBE-EC37-2545DEBAF5D8}"/>
              </a:ext>
            </a:extLst>
          </p:cNvPr>
          <p:cNvPicPr>
            <a:picLocks noChangeAspect="1"/>
          </p:cNvPicPr>
          <p:nvPr/>
        </p:nvPicPr>
        <p:blipFill>
          <a:blip>
            <a:extLst>
              <a:ext uri="{96DAC541-7B7A-43D3-8B79-37D633B846F1}">
                <asvg:svgBlip xmlns:asvg="http://schemas.microsoft.com/office/drawing/2016/SVG/main" r:embed="rId2"/>
              </a:ext>
            </a:extLst>
          </a:blip>
          <a:srcRect/>
          <a:stretch/>
        </p:blipFill>
        <p:spPr>
          <a:xfrm>
            <a:off x="7155179" y="1924386"/>
            <a:ext cx="4375829" cy="4375829"/>
          </a:xfrm>
          <a:prstGeom prst="rect">
            <a:avLst/>
          </a:prstGeom>
        </p:spPr>
      </p:pic>
    </p:spTree>
    <p:extLst>
      <p:ext uri="{BB962C8B-B14F-4D97-AF65-F5344CB8AC3E}">
        <p14:creationId xmlns:p14="http://schemas.microsoft.com/office/powerpoint/2010/main" val="417861933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FAB7F0-F4EE-704D-5BCD-EF6C81FC96D0}"/>
              </a:ext>
            </a:extLst>
          </p:cNvPr>
          <p:cNvSpPr>
            <a:spLocks noGrp="1"/>
          </p:cNvSpPr>
          <p:nvPr>
            <p:ph type="title"/>
          </p:nvPr>
        </p:nvSpPr>
        <p:spPr/>
        <p:txBody>
          <a:bodyPr/>
          <a:lstStyle/>
          <a:p>
            <a:r>
              <a:rPr lang="da-DK" dirty="0"/>
              <a:t>Skybrud</a:t>
            </a:r>
          </a:p>
        </p:txBody>
      </p:sp>
      <p:sp>
        <p:nvSpPr>
          <p:cNvPr id="3" name="Pladsholder til indhold 2">
            <a:extLst>
              <a:ext uri="{FF2B5EF4-FFF2-40B4-BE49-F238E27FC236}">
                <a16:creationId xmlns:a16="http://schemas.microsoft.com/office/drawing/2014/main" id="{07E12345-1F62-4083-90B9-F66D519C44B0}"/>
              </a:ext>
            </a:extLst>
          </p:cNvPr>
          <p:cNvSpPr>
            <a:spLocks noGrp="1"/>
          </p:cNvSpPr>
          <p:nvPr>
            <p:ph idx="1"/>
          </p:nvPr>
        </p:nvSpPr>
        <p:spPr/>
        <p:txBody>
          <a:bodyPr/>
          <a:lstStyle/>
          <a:p>
            <a:r>
              <a:rPr lang="da-DK" b="1" dirty="0"/>
              <a:t>Et skybrud er et kraftigt regnvejr, hvor der falder mindst 15 millimeter regn inden for 30 minutter.</a:t>
            </a:r>
            <a:endParaRPr lang="da-DK" dirty="0"/>
          </a:p>
        </p:txBody>
      </p:sp>
    </p:spTree>
    <p:extLst>
      <p:ext uri="{BB962C8B-B14F-4D97-AF65-F5344CB8AC3E}">
        <p14:creationId xmlns:p14="http://schemas.microsoft.com/office/powerpoint/2010/main" val="762484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DBDA151C-5770-45E4-AAFF-59E7F4038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55ACEA7-04FF-2E06-2D1B-5CB983978C0C}"/>
              </a:ext>
            </a:extLst>
          </p:cNvPr>
          <p:cNvSpPr>
            <a:spLocks noGrp="1"/>
          </p:cNvSpPr>
          <p:nvPr>
            <p:ph type="title"/>
          </p:nvPr>
        </p:nvSpPr>
        <p:spPr>
          <a:xfrm>
            <a:off x="640079" y="570750"/>
            <a:ext cx="10890929" cy="1387934"/>
          </a:xfrm>
        </p:spPr>
        <p:txBody>
          <a:bodyPr anchor="b">
            <a:normAutofit/>
          </a:bodyPr>
          <a:lstStyle/>
          <a:p>
            <a:r>
              <a:rPr lang="da-DK" dirty="0"/>
              <a:t>Program for i dag </a:t>
            </a:r>
          </a:p>
        </p:txBody>
      </p:sp>
      <p:cxnSp>
        <p:nvCxnSpPr>
          <p:cNvPr id="11" name="Straight Connector 10">
            <a:extLst>
              <a:ext uri="{FF2B5EF4-FFF2-40B4-BE49-F238E27FC236}">
                <a16:creationId xmlns:a16="http://schemas.microsoft.com/office/drawing/2014/main" id="{E62D3963-2153-4637-96E6-E31BD2CE5D0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2307479"/>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5" name="Pladsholder til indhold 2">
            <a:extLst>
              <a:ext uri="{FF2B5EF4-FFF2-40B4-BE49-F238E27FC236}">
                <a16:creationId xmlns:a16="http://schemas.microsoft.com/office/drawing/2014/main" id="{DF92462F-0E2B-C0FA-B4F2-FB89F0C1AD13}"/>
              </a:ext>
            </a:extLst>
          </p:cNvPr>
          <p:cNvGraphicFramePr>
            <a:graphicFrameLocks noGrp="1"/>
          </p:cNvGraphicFramePr>
          <p:nvPr>
            <p:ph idx="1"/>
            <p:extLst>
              <p:ext uri="{D42A27DB-BD31-4B8C-83A1-F6EECF244321}">
                <p14:modId xmlns:p14="http://schemas.microsoft.com/office/powerpoint/2010/main" val="4083211423"/>
              </p:ext>
            </p:extLst>
          </p:nvPr>
        </p:nvGraphicFramePr>
        <p:xfrm>
          <a:off x="640079" y="2559050"/>
          <a:ext cx="10890929" cy="373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051959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BDDE246-F66F-17A8-A220-6E8DB9E98348}"/>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4BDCFC3-5E80-71CC-4559-512FD0D063E1}"/>
              </a:ext>
            </a:extLst>
          </p:cNvPr>
          <p:cNvSpPr>
            <a:spLocks noGrp="1"/>
          </p:cNvSpPr>
          <p:nvPr>
            <p:ph type="title"/>
          </p:nvPr>
        </p:nvSpPr>
        <p:spPr>
          <a:xfrm>
            <a:off x="640080" y="1371600"/>
            <a:ext cx="5852160" cy="1097280"/>
          </a:xfrm>
        </p:spPr>
        <p:txBody>
          <a:bodyPr anchor="t">
            <a:normAutofit/>
          </a:bodyPr>
          <a:lstStyle/>
          <a:p>
            <a:pPr>
              <a:lnSpc>
                <a:spcPct val="90000"/>
              </a:lnSpc>
            </a:pPr>
            <a:r>
              <a:rPr lang="da-DK" sz="3400" dirty="0"/>
              <a:t>Oversvømmelse – Opsamling</a:t>
            </a:r>
          </a:p>
        </p:txBody>
      </p:sp>
      <p:cxnSp>
        <p:nvCxnSpPr>
          <p:cNvPr id="12" name="Straight Connector 11">
            <a:extLst>
              <a:ext uri="{FF2B5EF4-FFF2-40B4-BE49-F238E27FC236}">
                <a16:creationId xmlns:a16="http://schemas.microsoft.com/office/drawing/2014/main" id="{753FE100-D0AB-4AE2-824B-60CFA31EC6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6281"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9A419EA6-A741-2FC7-747D-5792F11DD923}"/>
              </a:ext>
            </a:extLst>
          </p:cNvPr>
          <p:cNvSpPr>
            <a:spLocks noGrp="1"/>
          </p:cNvSpPr>
          <p:nvPr>
            <p:ph idx="1"/>
          </p:nvPr>
        </p:nvSpPr>
        <p:spPr>
          <a:xfrm>
            <a:off x="640080" y="2633236"/>
            <a:ext cx="5852160" cy="3664685"/>
          </a:xfrm>
        </p:spPr>
        <p:txBody>
          <a:bodyPr>
            <a:normAutofit/>
          </a:bodyPr>
          <a:lstStyle/>
          <a:p>
            <a:pPr>
              <a:spcAft>
                <a:spcPts val="800"/>
              </a:spcAft>
              <a:buNone/>
            </a:pPr>
            <a:r>
              <a:rPr lang="da-DK" kern="100" dirty="0">
                <a:effectLst/>
                <a:latin typeface="Aptos" panose="020B0004020202020204" pitchFamily="34" charset="0"/>
                <a:ea typeface="Aptos" panose="020B0004020202020204" pitchFamily="34" charset="0"/>
                <a:cs typeface="Times New Roman" panose="02020603050405020304" pitchFamily="18" charset="0"/>
              </a:rPr>
              <a:t>Spørgsmål der skal kunne besvares efter i dag:</a:t>
            </a:r>
          </a:p>
          <a:p>
            <a:pPr marL="742950" lvl="1" indent="-285750">
              <a:spcAft>
                <a:spcPts val="800"/>
              </a:spcAft>
              <a:buSzPts val="1000"/>
              <a:buFont typeface="Courier New" panose="02070309020205020404" pitchFamily="49" charset="0"/>
              <a:buChar char="o"/>
              <a:tabLst>
                <a:tab pos="914400" algn="l"/>
              </a:tabLst>
            </a:pPr>
            <a:r>
              <a:rPr lang="da-DK" kern="100" dirty="0">
                <a:effectLst/>
                <a:latin typeface="Aptos" panose="020B0004020202020204" pitchFamily="34" charset="0"/>
                <a:ea typeface="Aptos" panose="020B0004020202020204" pitchFamily="34" charset="0"/>
                <a:cs typeface="Times New Roman" panose="02020603050405020304" pitchFamily="18" charset="0"/>
              </a:rPr>
              <a:t>Hvordan påvirker skybrud risikoen for oversvømmelser boligerne?</a:t>
            </a:r>
          </a:p>
          <a:p>
            <a:pPr marL="742950" lvl="1" indent="-285750">
              <a:spcAft>
                <a:spcPts val="800"/>
              </a:spcAft>
              <a:buSzPts val="1000"/>
              <a:buFont typeface="Courier New" panose="02070309020205020404" pitchFamily="49" charset="0"/>
              <a:buChar char="o"/>
              <a:tabLst>
                <a:tab pos="914400" algn="l"/>
              </a:tabLst>
            </a:pPr>
            <a:r>
              <a:rPr lang="da-DK" kern="100" dirty="0">
                <a:effectLst/>
                <a:latin typeface="Aptos" panose="020B0004020202020204" pitchFamily="34" charset="0"/>
                <a:ea typeface="Aptos" panose="020B0004020202020204" pitchFamily="34" charset="0"/>
                <a:cs typeface="Times New Roman" panose="02020603050405020304" pitchFamily="18" charset="0"/>
              </a:rPr>
              <a:t>Hvordan kan havvandsstigninger påvirke boligerne på lang sigt?</a:t>
            </a:r>
          </a:p>
          <a:p>
            <a:pPr marL="742950" lvl="1" indent="-285750">
              <a:spcAft>
                <a:spcPts val="800"/>
              </a:spcAft>
              <a:buSzPts val="1000"/>
              <a:buFont typeface="Courier New" panose="02070309020205020404" pitchFamily="49" charset="0"/>
              <a:buChar char="o"/>
              <a:tabLst>
                <a:tab pos="914400" algn="l"/>
              </a:tabLst>
            </a:pPr>
            <a:r>
              <a:rPr lang="da-DK" kern="100" dirty="0">
                <a:effectLst/>
                <a:latin typeface="Aptos" panose="020B0004020202020204" pitchFamily="34" charset="0"/>
                <a:ea typeface="Aptos" panose="020B0004020202020204" pitchFamily="34" charset="0"/>
                <a:cs typeface="Times New Roman" panose="02020603050405020304" pitchFamily="18" charset="0"/>
              </a:rPr>
              <a:t>Hvordan varierer risikoen for klimaforandringer mellem de to områder?</a:t>
            </a:r>
          </a:p>
          <a:p>
            <a:pPr marL="0" indent="0">
              <a:buNone/>
            </a:pPr>
            <a:endParaRPr lang="da-DK" dirty="0"/>
          </a:p>
        </p:txBody>
      </p:sp>
      <p:pic>
        <p:nvPicPr>
          <p:cNvPr id="5" name="Picture 4" descr="Bølgemønster i vandet">
            <a:extLst>
              <a:ext uri="{FF2B5EF4-FFF2-40B4-BE49-F238E27FC236}">
                <a16:creationId xmlns:a16="http://schemas.microsoft.com/office/drawing/2014/main" id="{193E791F-B779-21E6-56A1-A5C3EA92C8F6}"/>
              </a:ext>
            </a:extLst>
          </p:cNvPr>
          <p:cNvPicPr>
            <a:picLocks noChangeAspect="1"/>
          </p:cNvPicPr>
          <p:nvPr/>
        </p:nvPicPr>
        <p:blipFill>
          <a:blip r:embed="rId2"/>
          <a:srcRect l="23640" r="30074" b="2"/>
          <a:stretch/>
        </p:blipFill>
        <p:spPr>
          <a:xfrm>
            <a:off x="7345680" y="10"/>
            <a:ext cx="4846320" cy="6857990"/>
          </a:xfrm>
          <a:prstGeom prst="rect">
            <a:avLst/>
          </a:prstGeom>
        </p:spPr>
      </p:pic>
    </p:spTree>
    <p:extLst>
      <p:ext uri="{BB962C8B-B14F-4D97-AF65-F5344CB8AC3E}">
        <p14:creationId xmlns:p14="http://schemas.microsoft.com/office/powerpoint/2010/main" val="18168203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5" name="Straight Connector 24">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27" name="Rectangle 26">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t gult vask afløbs vand">
            <a:extLst>
              <a:ext uri="{FF2B5EF4-FFF2-40B4-BE49-F238E27FC236}">
                <a16:creationId xmlns:a16="http://schemas.microsoft.com/office/drawing/2014/main" id="{7186364B-2F59-B57F-D443-BD61D57BD09E}"/>
              </a:ext>
            </a:extLst>
          </p:cNvPr>
          <p:cNvPicPr>
            <a:picLocks noChangeAspect="1"/>
          </p:cNvPicPr>
          <p:nvPr/>
        </p:nvPicPr>
        <p:blipFill>
          <a:blip r:embed="rId2"/>
          <a:srcRect t="124" b="15606"/>
          <a:stretch/>
        </p:blipFill>
        <p:spPr>
          <a:xfrm>
            <a:off x="20" y="10"/>
            <a:ext cx="12191979" cy="6857989"/>
          </a:xfrm>
          <a:prstGeom prst="rect">
            <a:avLst/>
          </a:prstGeom>
        </p:spPr>
      </p:pic>
      <p:sp>
        <p:nvSpPr>
          <p:cNvPr id="29" name="Rectangle 28">
            <a:extLst>
              <a:ext uri="{FF2B5EF4-FFF2-40B4-BE49-F238E27FC236}">
                <a16:creationId xmlns:a16="http://schemas.microsoft.com/office/drawing/2014/main" id="{9E9D00D9-C4F5-471E-BE2C-126CB112A6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6" y="0"/>
            <a:ext cx="8543515" cy="6858000"/>
          </a:xfrm>
          <a:prstGeom prst="rect">
            <a:avLst/>
          </a:prstGeom>
          <a:gradFill flip="none" rotWithShape="1">
            <a:gsLst>
              <a:gs pos="0">
                <a:srgbClr val="000000">
                  <a:alpha val="0"/>
                </a:srgbClr>
              </a:gs>
              <a:gs pos="58000">
                <a:srgbClr val="000000">
                  <a:alpha val="55000"/>
                </a:srgbClr>
              </a:gs>
              <a:gs pos="93000">
                <a:srgbClr val="000000">
                  <a:alpha val="64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589176C8-E621-A5AA-3494-3BE0A9771D47}"/>
              </a:ext>
            </a:extLst>
          </p:cNvPr>
          <p:cNvSpPr>
            <a:spLocks noGrp="1"/>
          </p:cNvSpPr>
          <p:nvPr>
            <p:ph type="title"/>
          </p:nvPr>
        </p:nvSpPr>
        <p:spPr>
          <a:xfrm>
            <a:off x="640080" y="914400"/>
            <a:ext cx="4892948" cy="3427867"/>
          </a:xfrm>
        </p:spPr>
        <p:txBody>
          <a:bodyPr vert="horz" lIns="91440" tIns="45720" rIns="91440" bIns="45720" rtlCol="0" anchor="t">
            <a:normAutofit/>
          </a:bodyPr>
          <a:lstStyle/>
          <a:p>
            <a:r>
              <a:rPr lang="en-US" sz="5400" b="1" kern="1200">
                <a:solidFill>
                  <a:srgbClr val="FFFFFF"/>
                </a:solidFill>
                <a:latin typeface="+mj-lt"/>
                <a:ea typeface="+mj-ea"/>
                <a:cs typeface="+mj-cs"/>
              </a:rPr>
              <a:t>Grundvand og permeabilitet </a:t>
            </a:r>
          </a:p>
        </p:txBody>
      </p:sp>
      <p:cxnSp>
        <p:nvCxnSpPr>
          <p:cNvPr id="31" name="Straight Connector 30">
            <a:extLst>
              <a:ext uri="{FF2B5EF4-FFF2-40B4-BE49-F238E27FC236}">
                <a16:creationId xmlns:a16="http://schemas.microsoft.com/office/drawing/2014/main" id="{97CC2FE6-3AD0-4131-B4BC-1F4D65E25E1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23209" y="4861206"/>
            <a:ext cx="978862"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817322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140C914-0059-B042-A229-E708542D499F}"/>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DBDA151C-5770-45E4-AAFF-59E7F4038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056DB9D8-29FA-7A81-4505-5D22C95822E7}"/>
              </a:ext>
            </a:extLst>
          </p:cNvPr>
          <p:cNvSpPr>
            <a:spLocks noGrp="1"/>
          </p:cNvSpPr>
          <p:nvPr>
            <p:ph type="title"/>
          </p:nvPr>
        </p:nvSpPr>
        <p:spPr>
          <a:xfrm>
            <a:off x="640080" y="914399"/>
            <a:ext cx="3000587" cy="4160520"/>
          </a:xfrm>
        </p:spPr>
        <p:txBody>
          <a:bodyPr anchor="t">
            <a:normAutofit/>
          </a:bodyPr>
          <a:lstStyle/>
          <a:p>
            <a:r>
              <a:rPr lang="da-DK" sz="3600"/>
              <a:t>Program for i dag </a:t>
            </a:r>
            <a:endParaRPr lang="da-DK" sz="3600" dirty="0"/>
          </a:p>
        </p:txBody>
      </p:sp>
      <p:cxnSp>
        <p:nvCxnSpPr>
          <p:cNvPr id="12" name="Straight Connector 11">
            <a:extLst>
              <a:ext uri="{FF2B5EF4-FFF2-40B4-BE49-F238E27FC236}">
                <a16:creationId xmlns:a16="http://schemas.microsoft.com/office/drawing/2014/main" id="{05ADA91C-AD52-A530-A898-AD6E6987459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5" name="Pladsholder til indhold 2">
            <a:extLst>
              <a:ext uri="{FF2B5EF4-FFF2-40B4-BE49-F238E27FC236}">
                <a16:creationId xmlns:a16="http://schemas.microsoft.com/office/drawing/2014/main" id="{CAFCE023-377E-9B09-FECD-2C266F81BDD0}"/>
              </a:ext>
            </a:extLst>
          </p:cNvPr>
          <p:cNvGraphicFramePr>
            <a:graphicFrameLocks noGrp="1"/>
          </p:cNvGraphicFramePr>
          <p:nvPr>
            <p:ph idx="1"/>
            <p:extLst>
              <p:ext uri="{D42A27DB-BD31-4B8C-83A1-F6EECF244321}">
                <p14:modId xmlns:p14="http://schemas.microsoft.com/office/powerpoint/2010/main" val="3270332981"/>
              </p:ext>
            </p:extLst>
          </p:nvPr>
        </p:nvGraphicFramePr>
        <p:xfrm>
          <a:off x="4303332" y="891606"/>
          <a:ext cx="7216416" cy="51112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362575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t gult vask afløbs vand">
            <a:extLst>
              <a:ext uri="{FF2B5EF4-FFF2-40B4-BE49-F238E27FC236}">
                <a16:creationId xmlns:a16="http://schemas.microsoft.com/office/drawing/2014/main" id="{AF0A6AFE-91A1-2C8E-A933-85FE36B20026}"/>
              </a:ext>
            </a:extLst>
          </p:cNvPr>
          <p:cNvPicPr>
            <a:picLocks noChangeAspect="1"/>
          </p:cNvPicPr>
          <p:nvPr/>
        </p:nvPicPr>
        <p:blipFill>
          <a:blip r:embed="rId3"/>
          <a:srcRect t="124" b="15606"/>
          <a:stretch/>
        </p:blipFill>
        <p:spPr>
          <a:xfrm>
            <a:off x="20" y="10"/>
            <a:ext cx="12191980" cy="6857990"/>
          </a:xfrm>
          <a:prstGeom prst="rect">
            <a:avLst/>
          </a:prstGeom>
        </p:spPr>
      </p:pic>
      <p:sp useBgFill="1">
        <p:nvSpPr>
          <p:cNvPr id="18" name="Rectangle 17">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683B07A-111D-821E-907D-3A705F2BD7C7}"/>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700"/>
              <a:t>Hvad påvirker grundvandet? </a:t>
            </a:r>
          </a:p>
        </p:txBody>
      </p:sp>
      <p:cxnSp>
        <p:nvCxnSpPr>
          <p:cNvPr id="20" name="Straight Connector 19">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BFA0C283-7034-42E5-B0DB-B275F5358491}"/>
              </a:ext>
            </a:extLst>
          </p:cNvPr>
          <p:cNvSpPr>
            <a:spLocks noGrp="1"/>
          </p:cNvSpPr>
          <p:nvPr>
            <p:ph idx="1"/>
          </p:nvPr>
        </p:nvSpPr>
        <p:spPr>
          <a:xfrm>
            <a:off x="1049454" y="2662356"/>
            <a:ext cx="4665546" cy="3057911"/>
          </a:xfrm>
        </p:spPr>
        <p:txBody>
          <a:bodyPr>
            <a:normAutofit/>
          </a:bodyPr>
          <a:lstStyle/>
          <a:p>
            <a:pPr>
              <a:lnSpc>
                <a:spcPct val="110000"/>
              </a:lnSpc>
            </a:pPr>
            <a:r>
              <a:rPr lang="da-DK" dirty="0"/>
              <a:t>Mængden af nedbør </a:t>
            </a:r>
          </a:p>
          <a:p>
            <a:pPr>
              <a:lnSpc>
                <a:spcPct val="110000"/>
              </a:lnSpc>
            </a:pPr>
            <a:r>
              <a:rPr lang="da-DK" dirty="0"/>
              <a:t>Årstiden</a:t>
            </a:r>
          </a:p>
          <a:p>
            <a:pPr>
              <a:lnSpc>
                <a:spcPct val="110000"/>
              </a:lnSpc>
            </a:pPr>
            <a:r>
              <a:rPr lang="da-DK" dirty="0"/>
              <a:t>Jordbundsforhold</a:t>
            </a:r>
          </a:p>
          <a:p>
            <a:pPr>
              <a:lnSpc>
                <a:spcPct val="110000"/>
              </a:lnSpc>
            </a:pPr>
            <a:r>
              <a:rPr lang="da-DK" dirty="0"/>
              <a:t>Terrænet </a:t>
            </a:r>
          </a:p>
          <a:p>
            <a:pPr>
              <a:lnSpc>
                <a:spcPct val="110000"/>
              </a:lnSpc>
            </a:pPr>
            <a:r>
              <a:rPr lang="da-DK" dirty="0"/>
              <a:t>Q – menneskelig påvirkning: Vandindvinding (drikkevand), vanding og dræn. </a:t>
            </a:r>
          </a:p>
          <a:p>
            <a:pPr>
              <a:lnSpc>
                <a:spcPct val="110000"/>
              </a:lnSpc>
            </a:pPr>
            <a:endParaRPr lang="da-DK" dirty="0"/>
          </a:p>
        </p:txBody>
      </p:sp>
      <p:sp>
        <p:nvSpPr>
          <p:cNvPr id="4" name="Tekstfelt 3">
            <a:extLst>
              <a:ext uri="{FF2B5EF4-FFF2-40B4-BE49-F238E27FC236}">
                <a16:creationId xmlns:a16="http://schemas.microsoft.com/office/drawing/2014/main" id="{D07ECD4A-E8D6-82D4-5710-FBBCC93F2F02}"/>
              </a:ext>
            </a:extLst>
          </p:cNvPr>
          <p:cNvSpPr txBox="1"/>
          <p:nvPr/>
        </p:nvSpPr>
        <p:spPr>
          <a:xfrm>
            <a:off x="4746172" y="6387434"/>
            <a:ext cx="8116317" cy="369332"/>
          </a:xfrm>
          <a:prstGeom prst="rect">
            <a:avLst/>
          </a:prstGeom>
          <a:noFill/>
        </p:spPr>
        <p:txBody>
          <a:bodyPr wrap="square" rtlCol="0">
            <a:spAutoFit/>
          </a:bodyPr>
          <a:lstStyle/>
          <a:p>
            <a:r>
              <a:rPr lang="da-DK" dirty="0">
                <a:hlinkClick r:id="rId4"/>
              </a:rPr>
              <a:t>Hvorfor skaber grundvandet problemer for boligejere? Få et overblik her</a:t>
            </a:r>
            <a:endParaRPr lang="da-DK" dirty="0"/>
          </a:p>
        </p:txBody>
      </p:sp>
    </p:spTree>
    <p:extLst>
      <p:ext uri="{BB962C8B-B14F-4D97-AF65-F5344CB8AC3E}">
        <p14:creationId xmlns:p14="http://schemas.microsoft.com/office/powerpoint/2010/main" val="20698275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54481A1-DCB2-0692-1FAC-EAF2A3E30F57}"/>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t gult vask afløbs vand">
            <a:extLst>
              <a:ext uri="{FF2B5EF4-FFF2-40B4-BE49-F238E27FC236}">
                <a16:creationId xmlns:a16="http://schemas.microsoft.com/office/drawing/2014/main" id="{E32EBDC8-B64D-B03B-E9BF-4331A3D47120}"/>
              </a:ext>
            </a:extLst>
          </p:cNvPr>
          <p:cNvPicPr>
            <a:picLocks noChangeAspect="1"/>
          </p:cNvPicPr>
          <p:nvPr/>
        </p:nvPicPr>
        <p:blipFill>
          <a:blip r:embed="rId2"/>
          <a:srcRect t="124" b="15606"/>
          <a:stretch/>
        </p:blipFill>
        <p:spPr>
          <a:xfrm>
            <a:off x="20" y="10"/>
            <a:ext cx="12191980" cy="6857990"/>
          </a:xfrm>
          <a:prstGeom prst="rect">
            <a:avLst/>
          </a:prstGeom>
        </p:spPr>
      </p:pic>
      <p:sp useBgFill="1">
        <p:nvSpPr>
          <p:cNvPr id="12" name="Rectangle 11">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152C8C7F-F322-6BBF-5A26-9913901EB527}"/>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700"/>
              <a:t>Hvad påvirker grundvandet? </a:t>
            </a:r>
          </a:p>
        </p:txBody>
      </p:sp>
      <p:cxnSp>
        <p:nvCxnSpPr>
          <p:cNvPr id="14" name="Straight Connector 13">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5F46085C-06A7-8186-100C-8FB6C3FBF501}"/>
              </a:ext>
            </a:extLst>
          </p:cNvPr>
          <p:cNvSpPr>
            <a:spLocks noGrp="1"/>
          </p:cNvSpPr>
          <p:nvPr>
            <p:ph idx="1"/>
          </p:nvPr>
        </p:nvSpPr>
        <p:spPr>
          <a:xfrm>
            <a:off x="1049454" y="2662356"/>
            <a:ext cx="4665546" cy="3057911"/>
          </a:xfrm>
        </p:spPr>
        <p:txBody>
          <a:bodyPr>
            <a:normAutofit/>
          </a:bodyPr>
          <a:lstStyle/>
          <a:p>
            <a:pPr>
              <a:lnSpc>
                <a:spcPct val="110000"/>
              </a:lnSpc>
            </a:pPr>
            <a:r>
              <a:rPr lang="da-DK" b="1" dirty="0">
                <a:effectLst>
                  <a:outerShdw blurRad="38100" dist="38100" dir="2700000" algn="tl">
                    <a:srgbClr val="000000">
                      <a:alpha val="43137"/>
                    </a:srgbClr>
                  </a:outerShdw>
                </a:effectLst>
              </a:rPr>
              <a:t>Mængden af nedbør </a:t>
            </a:r>
          </a:p>
          <a:p>
            <a:pPr>
              <a:lnSpc>
                <a:spcPct val="110000"/>
              </a:lnSpc>
            </a:pPr>
            <a:r>
              <a:rPr lang="da-DK" dirty="0"/>
              <a:t>Årstiden</a:t>
            </a:r>
          </a:p>
          <a:p>
            <a:pPr>
              <a:lnSpc>
                <a:spcPct val="110000"/>
              </a:lnSpc>
            </a:pPr>
            <a:r>
              <a:rPr lang="da-DK" dirty="0"/>
              <a:t>Jordbundsforhold</a:t>
            </a:r>
          </a:p>
          <a:p>
            <a:pPr>
              <a:lnSpc>
                <a:spcPct val="110000"/>
              </a:lnSpc>
            </a:pPr>
            <a:r>
              <a:rPr lang="da-DK" dirty="0"/>
              <a:t>Terrænet </a:t>
            </a:r>
          </a:p>
          <a:p>
            <a:pPr>
              <a:lnSpc>
                <a:spcPct val="110000"/>
              </a:lnSpc>
            </a:pPr>
            <a:r>
              <a:rPr lang="da-DK" dirty="0"/>
              <a:t>Q – menneskelig påvirkning: Vandindvinding (drikkevand), vanding og dræn. </a:t>
            </a:r>
          </a:p>
          <a:p>
            <a:pPr>
              <a:lnSpc>
                <a:spcPct val="110000"/>
              </a:lnSpc>
            </a:pPr>
            <a:endParaRPr lang="da-DK" dirty="0"/>
          </a:p>
        </p:txBody>
      </p:sp>
    </p:spTree>
    <p:extLst>
      <p:ext uri="{BB962C8B-B14F-4D97-AF65-F5344CB8AC3E}">
        <p14:creationId xmlns:p14="http://schemas.microsoft.com/office/powerpoint/2010/main" val="20752074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451E6-9F09-19F5-DBB0-AA358543F803}"/>
            </a:ext>
          </a:extLst>
        </p:cNvPr>
        <p:cNvGrpSpPr/>
        <p:nvPr/>
      </p:nvGrpSpPr>
      <p:grpSpPr>
        <a:xfrm>
          <a:off x="0" y="0"/>
          <a:ext cx="0" cy="0"/>
          <a:chOff x="0" y="0"/>
          <a:chExt cx="0" cy="0"/>
        </a:xfrm>
      </p:grpSpPr>
      <p:grpSp>
        <p:nvGrpSpPr>
          <p:cNvPr id="27651" name="Grupper 1">
            <a:extLst>
              <a:ext uri="{FF2B5EF4-FFF2-40B4-BE49-F238E27FC236}">
                <a16:creationId xmlns:a16="http://schemas.microsoft.com/office/drawing/2014/main" id="{8F86FDEA-D6F2-60B0-DBE6-8346935B399C}"/>
              </a:ext>
            </a:extLst>
          </p:cNvPr>
          <p:cNvGrpSpPr>
            <a:grpSpLocks/>
          </p:cNvGrpSpPr>
          <p:nvPr/>
        </p:nvGrpSpPr>
        <p:grpSpPr bwMode="auto">
          <a:xfrm>
            <a:off x="1547814" y="1882776"/>
            <a:ext cx="9050337" cy="5076825"/>
            <a:chOff x="23812" y="1882775"/>
            <a:chExt cx="9050338" cy="5076825"/>
          </a:xfrm>
        </p:grpSpPr>
        <p:pic>
          <p:nvPicPr>
            <p:cNvPr id="27656" name="Picture 2">
              <a:extLst>
                <a:ext uri="{FF2B5EF4-FFF2-40B4-BE49-F238E27FC236}">
                  <a16:creationId xmlns:a16="http://schemas.microsoft.com/office/drawing/2014/main" id="{A51F9500-B108-CFAE-09E6-CB05BBF79F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144" t="11208" r="3307" b="11423"/>
            <a:stretch>
              <a:fillRect/>
            </a:stretch>
          </p:blipFill>
          <p:spPr bwMode="auto">
            <a:xfrm>
              <a:off x="23812" y="1882775"/>
              <a:ext cx="9050338" cy="507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Ellipse 3">
              <a:extLst>
                <a:ext uri="{FF2B5EF4-FFF2-40B4-BE49-F238E27FC236}">
                  <a16:creationId xmlns:a16="http://schemas.microsoft.com/office/drawing/2014/main" id="{54C3A173-E32D-38F7-449F-557CD83C3C92}"/>
                </a:ext>
              </a:extLst>
            </p:cNvPr>
            <p:cNvSpPr/>
            <p:nvPr/>
          </p:nvSpPr>
          <p:spPr>
            <a:xfrm rot="20658563">
              <a:off x="5225585" y="4869056"/>
              <a:ext cx="3463925" cy="1101725"/>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3800">
                  <a:solidFill>
                    <a:srgbClr val="565656"/>
                  </a:solidFill>
                  <a:latin typeface="Verdana" panose="020B0604030504040204" pitchFamily="34" charset="0"/>
                  <a:cs typeface="Arial" panose="020B0604020202020204" pitchFamily="34" charset="0"/>
                </a:defRPr>
              </a:lvl1pPr>
              <a:lvl2pPr marL="742950" indent="-285750">
                <a:defRPr sz="3800">
                  <a:solidFill>
                    <a:srgbClr val="565656"/>
                  </a:solidFill>
                  <a:latin typeface="Verdana" panose="020B0604030504040204" pitchFamily="34" charset="0"/>
                  <a:cs typeface="Arial" panose="020B0604020202020204" pitchFamily="34" charset="0"/>
                </a:defRPr>
              </a:lvl2pPr>
              <a:lvl3pPr marL="1143000" indent="-228600">
                <a:defRPr sz="3800">
                  <a:solidFill>
                    <a:srgbClr val="565656"/>
                  </a:solidFill>
                  <a:latin typeface="Verdana" panose="020B0604030504040204" pitchFamily="34" charset="0"/>
                  <a:cs typeface="Arial" panose="020B0604020202020204" pitchFamily="34" charset="0"/>
                </a:defRPr>
              </a:lvl3pPr>
              <a:lvl4pPr marL="1600200" indent="-228600">
                <a:defRPr sz="3800">
                  <a:solidFill>
                    <a:srgbClr val="565656"/>
                  </a:solidFill>
                  <a:latin typeface="Verdana" panose="020B0604030504040204" pitchFamily="34" charset="0"/>
                  <a:cs typeface="Arial" panose="020B0604020202020204" pitchFamily="34" charset="0"/>
                </a:defRPr>
              </a:lvl4pPr>
              <a:lvl5pPr marL="2057400" indent="-228600">
                <a:defRPr sz="3800">
                  <a:solidFill>
                    <a:srgbClr val="565656"/>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9pPr>
            </a:lstStyle>
            <a:p>
              <a:pPr algn="ctr" eaLnBrk="1" hangingPunct="1">
                <a:defRPr/>
              </a:pPr>
              <a:endParaRPr lang="da-DK" altLang="da-DK">
                <a:solidFill>
                  <a:srgbClr val="FFFFFF"/>
                </a:solidFill>
                <a:latin typeface="Calibri" panose="020F0502020204030204" pitchFamily="34" charset="0"/>
              </a:endParaRPr>
            </a:p>
          </p:txBody>
        </p:sp>
      </p:grpSp>
      <p:pic>
        <p:nvPicPr>
          <p:cNvPr id="27654" name="Picture 2">
            <a:extLst>
              <a:ext uri="{FF2B5EF4-FFF2-40B4-BE49-F238E27FC236}">
                <a16:creationId xmlns:a16="http://schemas.microsoft.com/office/drawing/2014/main" id="{E0A62AD6-2DEB-AE3A-89FA-4FBA19188A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939" b="14163"/>
          <a:stretch>
            <a:fillRect/>
          </a:stretch>
        </p:blipFill>
        <p:spPr bwMode="auto">
          <a:xfrm>
            <a:off x="1934369" y="570263"/>
            <a:ext cx="7875587"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20420267"/>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1" name="Rectangle 10">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CB12A2D1-5BAE-EEBF-91C8-2FECB588D82D}"/>
              </a:ext>
            </a:extLst>
          </p:cNvPr>
          <p:cNvSpPr>
            <a:spLocks noGrp="1"/>
          </p:cNvSpPr>
          <p:nvPr>
            <p:ph type="title"/>
          </p:nvPr>
        </p:nvSpPr>
        <p:spPr>
          <a:xfrm>
            <a:off x="640079" y="1021842"/>
            <a:ext cx="3156857" cy="2642616"/>
          </a:xfrm>
        </p:spPr>
        <p:txBody>
          <a:bodyPr vert="horz" lIns="91440" tIns="45720" rIns="91440" bIns="45720" rtlCol="0" anchor="b">
            <a:normAutofit/>
          </a:bodyPr>
          <a:lstStyle/>
          <a:p>
            <a:r>
              <a:rPr lang="en-US" sz="4400" dirty="0" err="1"/>
              <a:t>Nedbør</a:t>
            </a:r>
            <a:r>
              <a:rPr lang="en-US" sz="4400" dirty="0"/>
              <a:t> over Danmark </a:t>
            </a:r>
          </a:p>
        </p:txBody>
      </p:sp>
      <p:cxnSp>
        <p:nvCxnSpPr>
          <p:cNvPr id="13" name="Straight Connector 12">
            <a:extLst>
              <a:ext uri="{FF2B5EF4-FFF2-40B4-BE49-F238E27FC236}">
                <a16:creationId xmlns:a16="http://schemas.microsoft.com/office/drawing/2014/main" id="{750527CE-FCD0-40C8-B37A-39331C2A4FD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4011930"/>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 name="Picture 2">
            <a:extLst>
              <a:ext uri="{FF2B5EF4-FFF2-40B4-BE49-F238E27FC236}">
                <a16:creationId xmlns:a16="http://schemas.microsoft.com/office/drawing/2014/main" id="{6D1778EC-21B2-9DC3-54E7-D862DE2341A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r="5037"/>
          <a:stretch>
            <a:fillRect/>
          </a:stretch>
        </p:blipFill>
        <p:spPr bwMode="auto">
          <a:xfrm>
            <a:off x="5763137" y="1098734"/>
            <a:ext cx="4559295" cy="4729112"/>
          </a:xfrm>
          <a:prstGeom prst="rect">
            <a:avLst/>
          </a:prstGeom>
          <a:noFill/>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2815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7379E3E-5D6F-F13F-DE70-805DFB07363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t gult vask afløbs vand">
            <a:extLst>
              <a:ext uri="{FF2B5EF4-FFF2-40B4-BE49-F238E27FC236}">
                <a16:creationId xmlns:a16="http://schemas.microsoft.com/office/drawing/2014/main" id="{FACC0F96-3D9A-AEB9-D280-FD06A56C63BC}"/>
              </a:ext>
            </a:extLst>
          </p:cNvPr>
          <p:cNvPicPr>
            <a:picLocks noChangeAspect="1"/>
          </p:cNvPicPr>
          <p:nvPr/>
        </p:nvPicPr>
        <p:blipFill>
          <a:blip r:embed="rId2"/>
          <a:srcRect t="124" b="15606"/>
          <a:stretch/>
        </p:blipFill>
        <p:spPr>
          <a:xfrm>
            <a:off x="20" y="10"/>
            <a:ext cx="12191980" cy="6857990"/>
          </a:xfrm>
          <a:prstGeom prst="rect">
            <a:avLst/>
          </a:prstGeom>
        </p:spPr>
      </p:pic>
      <p:sp useBgFill="1">
        <p:nvSpPr>
          <p:cNvPr id="12" name="Rectangle 11">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DAC52AD-14BC-B3AA-D41D-D8C7DC62E2DC}"/>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700"/>
              <a:t>Hvad påvirker grundvandet? </a:t>
            </a:r>
          </a:p>
        </p:txBody>
      </p:sp>
      <p:cxnSp>
        <p:nvCxnSpPr>
          <p:cNvPr id="14" name="Straight Connector 13">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CE866A35-8F9B-0467-0299-910C9ED8FE6A}"/>
              </a:ext>
            </a:extLst>
          </p:cNvPr>
          <p:cNvSpPr>
            <a:spLocks noGrp="1"/>
          </p:cNvSpPr>
          <p:nvPr>
            <p:ph idx="1"/>
          </p:nvPr>
        </p:nvSpPr>
        <p:spPr>
          <a:xfrm>
            <a:off x="1049454" y="2662356"/>
            <a:ext cx="4665546" cy="3057911"/>
          </a:xfrm>
        </p:spPr>
        <p:txBody>
          <a:bodyPr>
            <a:normAutofit/>
          </a:bodyPr>
          <a:lstStyle/>
          <a:p>
            <a:pPr>
              <a:lnSpc>
                <a:spcPct val="110000"/>
              </a:lnSpc>
            </a:pPr>
            <a:r>
              <a:rPr lang="da-DK" dirty="0"/>
              <a:t>Mængden af nedbør </a:t>
            </a:r>
          </a:p>
          <a:p>
            <a:pPr>
              <a:lnSpc>
                <a:spcPct val="110000"/>
              </a:lnSpc>
            </a:pPr>
            <a:r>
              <a:rPr lang="da-DK" b="1" dirty="0">
                <a:effectLst>
                  <a:outerShdw blurRad="38100" dist="38100" dir="2700000" algn="tl">
                    <a:srgbClr val="000000">
                      <a:alpha val="43137"/>
                    </a:srgbClr>
                  </a:outerShdw>
                </a:effectLst>
              </a:rPr>
              <a:t>Årstiden</a:t>
            </a:r>
          </a:p>
          <a:p>
            <a:pPr>
              <a:lnSpc>
                <a:spcPct val="110000"/>
              </a:lnSpc>
            </a:pPr>
            <a:r>
              <a:rPr lang="da-DK" dirty="0"/>
              <a:t>Jordbundsforhold</a:t>
            </a:r>
          </a:p>
          <a:p>
            <a:pPr>
              <a:lnSpc>
                <a:spcPct val="110000"/>
              </a:lnSpc>
            </a:pPr>
            <a:r>
              <a:rPr lang="da-DK" dirty="0"/>
              <a:t>Terrænet </a:t>
            </a:r>
          </a:p>
          <a:p>
            <a:pPr>
              <a:lnSpc>
                <a:spcPct val="110000"/>
              </a:lnSpc>
            </a:pPr>
            <a:r>
              <a:rPr lang="da-DK" dirty="0"/>
              <a:t>Q – menneskelig påvirkning: Vandindvinding (drikkevand), vanding og dræn. </a:t>
            </a:r>
          </a:p>
          <a:p>
            <a:pPr>
              <a:lnSpc>
                <a:spcPct val="110000"/>
              </a:lnSpc>
            </a:pPr>
            <a:endParaRPr lang="da-DK" dirty="0"/>
          </a:p>
        </p:txBody>
      </p:sp>
    </p:spTree>
    <p:extLst>
      <p:ext uri="{BB962C8B-B14F-4D97-AF65-F5344CB8AC3E}">
        <p14:creationId xmlns:p14="http://schemas.microsoft.com/office/powerpoint/2010/main" val="31885080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2" name="Rectangle 11">
            <a:extLst>
              <a:ext uri="{FF2B5EF4-FFF2-40B4-BE49-F238E27FC236}">
                <a16:creationId xmlns:a16="http://schemas.microsoft.com/office/drawing/2014/main" id="{149F9F0F-FB8C-5565-247C-BDCC156B5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 name="Rectangle 13">
            <a:extLst>
              <a:ext uri="{FF2B5EF4-FFF2-40B4-BE49-F238E27FC236}">
                <a16:creationId xmlns:a16="http://schemas.microsoft.com/office/drawing/2014/main" id="{ABA4FDDF-F59C-428B-8603-3A86D75931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701323A-3BD4-99D2-F90B-51E5AB342D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640311"/>
            <a:ext cx="10887542" cy="5577378"/>
          </a:xfrm>
          <a:prstGeom prst="rect">
            <a:avLst/>
          </a:prstGeom>
          <a:solidFill>
            <a:schemeClr val="bg1">
              <a:lumMod val="95000"/>
              <a:alpha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ladsholder til indhold 4">
            <a:extLst>
              <a:ext uri="{FF2B5EF4-FFF2-40B4-BE49-F238E27FC236}">
                <a16:creationId xmlns:a16="http://schemas.microsoft.com/office/drawing/2014/main" id="{513522E8-AD97-727D-1AB7-7C5D96C8A14C}"/>
              </a:ext>
            </a:extLst>
          </p:cNvPr>
          <p:cNvPicPr>
            <a:picLocks noGrp="1" noChangeAspect="1"/>
          </p:cNvPicPr>
          <p:nvPr>
            <p:ph idx="1"/>
          </p:nvPr>
        </p:nvPicPr>
        <p:blipFill>
          <a:blip r:embed="rId3"/>
          <a:srcRect b="1107"/>
          <a:stretch/>
        </p:blipFill>
        <p:spPr>
          <a:xfrm>
            <a:off x="643467" y="640311"/>
            <a:ext cx="10902365" cy="5579514"/>
          </a:xfrm>
          <a:prstGeom prst="rect">
            <a:avLst/>
          </a:prstGeom>
        </p:spPr>
      </p:pic>
      <p:cxnSp>
        <p:nvCxnSpPr>
          <p:cNvPr id="18" name="Straight Connector 17">
            <a:extLst>
              <a:ext uri="{FF2B5EF4-FFF2-40B4-BE49-F238E27FC236}">
                <a16:creationId xmlns:a16="http://schemas.microsoft.com/office/drawing/2014/main" id="{9AE2764D-E1C7-4C0E-A5A4-12411550AB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11537289" y="640311"/>
            <a:ext cx="0" cy="5579514"/>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995119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E8A4FA4-7BE1-88A0-43FE-8B3C5AC1702D}"/>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t gult vask afløbs vand">
            <a:extLst>
              <a:ext uri="{FF2B5EF4-FFF2-40B4-BE49-F238E27FC236}">
                <a16:creationId xmlns:a16="http://schemas.microsoft.com/office/drawing/2014/main" id="{DF0DA0AF-09DD-68BB-038D-8FA3CC625DB0}"/>
              </a:ext>
            </a:extLst>
          </p:cNvPr>
          <p:cNvPicPr>
            <a:picLocks noChangeAspect="1"/>
          </p:cNvPicPr>
          <p:nvPr/>
        </p:nvPicPr>
        <p:blipFill>
          <a:blip r:embed="rId2"/>
          <a:srcRect t="124" b="15606"/>
          <a:stretch/>
        </p:blipFill>
        <p:spPr>
          <a:xfrm>
            <a:off x="20" y="10"/>
            <a:ext cx="12191980" cy="6857990"/>
          </a:xfrm>
          <a:prstGeom prst="rect">
            <a:avLst/>
          </a:prstGeom>
        </p:spPr>
      </p:pic>
      <p:sp useBgFill="1">
        <p:nvSpPr>
          <p:cNvPr id="12" name="Rectangle 11">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34BB306-180A-CB0A-F4F5-EBBD41783ADF}"/>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700"/>
              <a:t>Hvad påvirker grundvandet? </a:t>
            </a:r>
          </a:p>
        </p:txBody>
      </p:sp>
      <p:cxnSp>
        <p:nvCxnSpPr>
          <p:cNvPr id="14" name="Straight Connector 13">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0F88854B-3789-C056-9AC6-B17682B00E78}"/>
              </a:ext>
            </a:extLst>
          </p:cNvPr>
          <p:cNvSpPr>
            <a:spLocks noGrp="1"/>
          </p:cNvSpPr>
          <p:nvPr>
            <p:ph idx="1"/>
          </p:nvPr>
        </p:nvSpPr>
        <p:spPr>
          <a:xfrm>
            <a:off x="1049454" y="2662356"/>
            <a:ext cx="4665546" cy="3057911"/>
          </a:xfrm>
        </p:spPr>
        <p:txBody>
          <a:bodyPr>
            <a:normAutofit/>
          </a:bodyPr>
          <a:lstStyle/>
          <a:p>
            <a:pPr>
              <a:lnSpc>
                <a:spcPct val="110000"/>
              </a:lnSpc>
            </a:pPr>
            <a:r>
              <a:rPr lang="da-DK" dirty="0"/>
              <a:t>Mængden af nedbør </a:t>
            </a:r>
          </a:p>
          <a:p>
            <a:pPr>
              <a:lnSpc>
                <a:spcPct val="110000"/>
              </a:lnSpc>
            </a:pPr>
            <a:r>
              <a:rPr lang="da-DK" dirty="0"/>
              <a:t>Årstiden</a:t>
            </a:r>
          </a:p>
          <a:p>
            <a:pPr>
              <a:lnSpc>
                <a:spcPct val="110000"/>
              </a:lnSpc>
            </a:pPr>
            <a:r>
              <a:rPr lang="da-DK" b="1" dirty="0">
                <a:effectLst>
                  <a:outerShdw blurRad="38100" dist="38100" dir="2700000" algn="tl">
                    <a:srgbClr val="000000">
                      <a:alpha val="43137"/>
                    </a:srgbClr>
                  </a:outerShdw>
                </a:effectLst>
              </a:rPr>
              <a:t>Jordbundsforhold</a:t>
            </a:r>
          </a:p>
          <a:p>
            <a:pPr>
              <a:lnSpc>
                <a:spcPct val="110000"/>
              </a:lnSpc>
            </a:pPr>
            <a:r>
              <a:rPr lang="da-DK" dirty="0"/>
              <a:t>Terrænet </a:t>
            </a:r>
          </a:p>
          <a:p>
            <a:pPr>
              <a:lnSpc>
                <a:spcPct val="110000"/>
              </a:lnSpc>
            </a:pPr>
            <a:r>
              <a:rPr lang="da-DK" dirty="0"/>
              <a:t>Q – menneskelig påvirkning: Vandindvinding (drikkevand), vanding og dræn. </a:t>
            </a:r>
          </a:p>
          <a:p>
            <a:pPr>
              <a:lnSpc>
                <a:spcPct val="110000"/>
              </a:lnSpc>
            </a:pPr>
            <a:endParaRPr lang="da-DK" dirty="0"/>
          </a:p>
        </p:txBody>
      </p:sp>
    </p:spTree>
    <p:extLst>
      <p:ext uri="{BB962C8B-B14F-4D97-AF65-F5344CB8AC3E}">
        <p14:creationId xmlns:p14="http://schemas.microsoft.com/office/powerpoint/2010/main" val="2600563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00C90DD-5F54-995D-27B3-F789521A8CEB}"/>
              </a:ext>
            </a:extLst>
          </p:cNvPr>
          <p:cNvSpPr>
            <a:spLocks noGrp="1"/>
          </p:cNvSpPr>
          <p:nvPr>
            <p:ph type="title"/>
          </p:nvPr>
        </p:nvSpPr>
        <p:spPr>
          <a:xfrm>
            <a:off x="7269904" y="914400"/>
            <a:ext cx="4261104" cy="1097280"/>
          </a:xfrm>
        </p:spPr>
        <p:txBody>
          <a:bodyPr anchor="t">
            <a:normAutofit/>
          </a:bodyPr>
          <a:lstStyle/>
          <a:p>
            <a:r>
              <a:rPr lang="da-DK" sz="3600"/>
              <a:t>Del 1 – vælg boliger</a:t>
            </a:r>
          </a:p>
        </p:txBody>
      </p:sp>
      <p:pic>
        <p:nvPicPr>
          <p:cNvPr id="5" name="Picture 4" descr="Netværk med tegnestifter">
            <a:extLst>
              <a:ext uri="{FF2B5EF4-FFF2-40B4-BE49-F238E27FC236}">
                <a16:creationId xmlns:a16="http://schemas.microsoft.com/office/drawing/2014/main" id="{F76C017E-F7F1-78FB-C0DA-83DE8839DDCE}"/>
              </a:ext>
            </a:extLst>
          </p:cNvPr>
          <p:cNvPicPr>
            <a:picLocks noChangeAspect="1"/>
          </p:cNvPicPr>
          <p:nvPr/>
        </p:nvPicPr>
        <p:blipFill>
          <a:blip r:embed="rId2"/>
          <a:srcRect l="8060" r="9245"/>
          <a:stretch/>
        </p:blipFill>
        <p:spPr>
          <a:xfrm>
            <a:off x="-1" y="914399"/>
            <a:ext cx="6657255" cy="5353523"/>
          </a:xfrm>
          <a:prstGeom prst="rect">
            <a:avLst/>
          </a:prstGeom>
        </p:spPr>
      </p:pic>
      <p:cxnSp>
        <p:nvCxnSpPr>
          <p:cNvPr id="18" name="Straight Connector 17">
            <a:extLst>
              <a:ext uri="{FF2B5EF4-FFF2-40B4-BE49-F238E27FC236}">
                <a16:creationId xmlns:a16="http://schemas.microsoft.com/office/drawing/2014/main" id="{08052531-D50B-3899-B150-D05525F4F2B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0" y="6267922"/>
            <a:ext cx="6656832" cy="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83A8A31D-3C5A-4598-756B-AA7F8C328BB0}"/>
              </a:ext>
            </a:extLst>
          </p:cNvPr>
          <p:cNvSpPr>
            <a:spLocks noGrp="1"/>
          </p:cNvSpPr>
          <p:nvPr>
            <p:ph idx="1"/>
          </p:nvPr>
        </p:nvSpPr>
        <p:spPr>
          <a:xfrm>
            <a:off x="7269905" y="2176036"/>
            <a:ext cx="4261104" cy="4121887"/>
          </a:xfrm>
        </p:spPr>
        <p:txBody>
          <a:bodyPr>
            <a:normAutofit/>
          </a:bodyPr>
          <a:lstStyle/>
          <a:p>
            <a:r>
              <a:rPr lang="da-DK" dirty="0"/>
              <a:t>Find to boliger i gerne vil vise til den bæredygtige familie. </a:t>
            </a:r>
          </a:p>
          <a:p>
            <a:pPr lvl="1"/>
            <a:r>
              <a:rPr lang="da-DK" dirty="0"/>
              <a:t>Brug boligsiden.dk for at se hvilke huse der er til salg.</a:t>
            </a:r>
          </a:p>
          <a:p>
            <a:pPr lvl="1"/>
            <a:r>
              <a:rPr lang="da-DK" dirty="0"/>
              <a:t> Husk kriterierne: </a:t>
            </a:r>
          </a:p>
          <a:p>
            <a:pPr lvl="2"/>
            <a:r>
              <a:rPr lang="da-DK" dirty="0"/>
              <a:t>Ét hus skal ligge ved kysten </a:t>
            </a:r>
          </a:p>
          <a:p>
            <a:pPr lvl="2"/>
            <a:r>
              <a:rPr lang="da-DK" dirty="0"/>
              <a:t>Ét hus skal ligge inde i landet</a:t>
            </a:r>
          </a:p>
          <a:p>
            <a:pPr lvl="2"/>
            <a:r>
              <a:rPr lang="da-DK" dirty="0"/>
              <a:t>Huses skal ligge i to forskellige kommuner </a:t>
            </a:r>
          </a:p>
          <a:p>
            <a:pPr lvl="1"/>
            <a:r>
              <a:rPr lang="da-DK" dirty="0"/>
              <a:t>I får 15 min til opgaven </a:t>
            </a:r>
          </a:p>
        </p:txBody>
      </p:sp>
    </p:spTree>
    <p:extLst>
      <p:ext uri="{BB962C8B-B14F-4D97-AF65-F5344CB8AC3E}">
        <p14:creationId xmlns:p14="http://schemas.microsoft.com/office/powerpoint/2010/main" val="127334956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8680" name="Rectangle 28679">
            <a:extLst>
              <a:ext uri="{FF2B5EF4-FFF2-40B4-BE49-F238E27FC236}">
                <a16:creationId xmlns:a16="http://schemas.microsoft.com/office/drawing/2014/main" id="{DBDA151C-5770-45E4-AAFF-59E7F4038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66" name="Titel 1">
            <a:extLst>
              <a:ext uri="{FF2B5EF4-FFF2-40B4-BE49-F238E27FC236}">
                <a16:creationId xmlns:a16="http://schemas.microsoft.com/office/drawing/2014/main" id="{243426BB-CA68-D143-1755-F3177EAB97EB}"/>
              </a:ext>
            </a:extLst>
          </p:cNvPr>
          <p:cNvSpPr>
            <a:spLocks noGrp="1"/>
          </p:cNvSpPr>
          <p:nvPr>
            <p:ph type="title"/>
          </p:nvPr>
        </p:nvSpPr>
        <p:spPr>
          <a:xfrm>
            <a:off x="640080" y="914399"/>
            <a:ext cx="10847494" cy="1171069"/>
          </a:xfrm>
        </p:spPr>
        <p:txBody>
          <a:bodyPr anchor="t">
            <a:normAutofit/>
          </a:bodyPr>
          <a:lstStyle/>
          <a:p>
            <a:r>
              <a:rPr lang="da-DK" altLang="da-DK" dirty="0"/>
              <a:t>Permeabilitet</a:t>
            </a:r>
          </a:p>
        </p:txBody>
      </p:sp>
      <p:pic>
        <p:nvPicPr>
          <p:cNvPr id="4" name="Billede 4">
            <a:extLst>
              <a:ext uri="{FF2B5EF4-FFF2-40B4-BE49-F238E27FC236}">
                <a16:creationId xmlns:a16="http://schemas.microsoft.com/office/drawing/2014/main" id="{D4F0B601-861C-EEA3-FAF1-8F4AAE5A47B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531"/>
          <a:stretch/>
        </p:blipFill>
        <p:spPr bwMode="auto">
          <a:xfrm>
            <a:off x="713232" y="2523888"/>
            <a:ext cx="5648193" cy="3243544"/>
          </a:xfrm>
          <a:prstGeom prst="rect">
            <a:avLst/>
          </a:prstGeom>
          <a:solidFill>
            <a:srgbClr val="FFFFFF"/>
          </a:solidFill>
          <a:extLst>
            <a:ext uri="{91240B29-F687-4F45-9708-019B960494DF}">
              <a14:hiddenLine xmlns:a14="http://schemas.microsoft.com/office/drawing/2010/main" w="9525">
                <a:solidFill>
                  <a:srgbClr val="000000"/>
                </a:solidFill>
                <a:miter lim="800000"/>
                <a:headEnd/>
                <a:tailEnd/>
              </a14:hiddenLine>
            </a:ext>
          </a:extLst>
        </p:spPr>
      </p:pic>
      <p:sp>
        <p:nvSpPr>
          <p:cNvPr id="28675" name="Pladsholder til indhold 2">
            <a:extLst>
              <a:ext uri="{FF2B5EF4-FFF2-40B4-BE49-F238E27FC236}">
                <a16:creationId xmlns:a16="http://schemas.microsoft.com/office/drawing/2014/main" id="{A29D62CC-4060-EF69-BE72-54FD7E7A5E4A}"/>
              </a:ext>
            </a:extLst>
          </p:cNvPr>
          <p:cNvSpPr>
            <a:spLocks noGrp="1"/>
          </p:cNvSpPr>
          <p:nvPr>
            <p:ph idx="1"/>
          </p:nvPr>
        </p:nvSpPr>
        <p:spPr>
          <a:xfrm>
            <a:off x="6915150" y="2256287"/>
            <a:ext cx="4563618" cy="3760459"/>
          </a:xfrm>
        </p:spPr>
        <p:txBody>
          <a:bodyPr anchor="t">
            <a:normAutofit/>
          </a:bodyPr>
          <a:lstStyle/>
          <a:p>
            <a:pPr marL="0" indent="0">
              <a:buNone/>
              <a:defRPr/>
            </a:pPr>
            <a:r>
              <a:rPr lang="da-DK" altLang="da-DK" dirty="0">
                <a:sym typeface="Wingdings" panose="05000000000000000000" pitchFamily="2" charset="2"/>
              </a:rPr>
              <a:t> </a:t>
            </a:r>
            <a:r>
              <a:rPr lang="da-DK" altLang="da-DK" dirty="0"/>
              <a:t>jordens gennemtrængelighed</a:t>
            </a:r>
          </a:p>
          <a:p>
            <a:pPr lvl="1">
              <a:defRPr/>
            </a:pPr>
            <a:r>
              <a:rPr lang="da-DK" altLang="da-DK" b="1" dirty="0"/>
              <a:t>Dvs. hvor let trænger en væske igennem hulrummene i jordprøven?</a:t>
            </a:r>
          </a:p>
          <a:p>
            <a:pPr>
              <a:defRPr/>
            </a:pPr>
            <a:endParaRPr lang="da-DK" altLang="da-DK" dirty="0"/>
          </a:p>
          <a:p>
            <a:pPr>
              <a:defRPr/>
            </a:pPr>
            <a:r>
              <a:rPr lang="da-DK" altLang="da-DK" dirty="0"/>
              <a:t>hvis det har høj permeabilitet, så er det </a:t>
            </a:r>
            <a:r>
              <a:rPr lang="da-DK" altLang="da-DK" b="1" u="sng" dirty="0"/>
              <a:t>let</a:t>
            </a:r>
            <a:r>
              <a:rPr lang="da-DK" altLang="da-DK" u="sng" dirty="0"/>
              <a:t> for væske at trænge igennem</a:t>
            </a:r>
          </a:p>
          <a:p>
            <a:pPr>
              <a:defRPr/>
            </a:pPr>
            <a:r>
              <a:rPr lang="da-DK" altLang="da-DK" dirty="0"/>
              <a:t>hvis det har lav permeabilitet, så er det </a:t>
            </a:r>
            <a:r>
              <a:rPr lang="da-DK" altLang="da-DK" b="1" u="sng" dirty="0"/>
              <a:t>svært</a:t>
            </a:r>
            <a:r>
              <a:rPr lang="da-DK" altLang="da-DK" u="sng" dirty="0"/>
              <a:t> for væske at trænge igennem</a:t>
            </a:r>
          </a:p>
          <a:p>
            <a:pPr>
              <a:defRPr/>
            </a:pPr>
            <a:endParaRPr lang="da-DK" altLang="da-DK" dirty="0"/>
          </a:p>
        </p:txBody>
      </p:sp>
      <p:cxnSp>
        <p:nvCxnSpPr>
          <p:cNvPr id="28682" name="Straight Connector 28681">
            <a:extLst>
              <a:ext uri="{FF2B5EF4-FFF2-40B4-BE49-F238E27FC236}">
                <a16:creationId xmlns:a16="http://schemas.microsoft.com/office/drawing/2014/main" id="{2EA0F4A6-3CC9-C9E2-BA02-58FA29F7DD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43877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BFCA64-1DD7-F008-145A-9BE4E0B0660E}"/>
              </a:ext>
            </a:extLst>
          </p:cNvPr>
          <p:cNvSpPr>
            <a:spLocks noGrp="1"/>
          </p:cNvSpPr>
          <p:nvPr>
            <p:ph type="title"/>
          </p:nvPr>
        </p:nvSpPr>
        <p:spPr/>
        <p:txBody>
          <a:bodyPr/>
          <a:lstStyle/>
          <a:p>
            <a:r>
              <a:rPr lang="da-DK" dirty="0"/>
              <a:t>Porøsitet </a:t>
            </a:r>
          </a:p>
        </p:txBody>
      </p:sp>
      <p:sp>
        <p:nvSpPr>
          <p:cNvPr id="3" name="Pladsholder til indhold 2">
            <a:extLst>
              <a:ext uri="{FF2B5EF4-FFF2-40B4-BE49-F238E27FC236}">
                <a16:creationId xmlns:a16="http://schemas.microsoft.com/office/drawing/2014/main" id="{1548FA0B-85CF-45DE-AAE5-192D1130408B}"/>
              </a:ext>
            </a:extLst>
          </p:cNvPr>
          <p:cNvSpPr>
            <a:spLocks noGrp="1"/>
          </p:cNvSpPr>
          <p:nvPr>
            <p:ph idx="1"/>
          </p:nvPr>
        </p:nvSpPr>
        <p:spPr/>
        <p:txBody>
          <a:bodyPr/>
          <a:lstStyle/>
          <a:p>
            <a:r>
              <a:rPr lang="da-DK" dirty="0"/>
              <a:t>Et udtryk for, hvor stor procentdel af jordlagene der består af hulrum</a:t>
            </a:r>
          </a:p>
          <a:p>
            <a:r>
              <a:rPr lang="da-DK" dirty="0"/>
              <a:t>Porøsitet i sandjord: ca. 30% </a:t>
            </a:r>
          </a:p>
          <a:p>
            <a:r>
              <a:rPr lang="da-DK" dirty="0"/>
              <a:t>Porøsitet i svær lerjord: op til 50%</a:t>
            </a:r>
          </a:p>
          <a:p>
            <a:r>
              <a:rPr lang="da-DK" dirty="0"/>
              <a:t>Jo større porøsitet, des større mængde vand kan jorden indeholde </a:t>
            </a:r>
          </a:p>
          <a:p>
            <a:r>
              <a:rPr lang="da-DK" dirty="0"/>
              <a:t>Høj porøsitet hænger nødvendigvis ikke sammen med høj permeabilitet. </a:t>
            </a:r>
          </a:p>
        </p:txBody>
      </p:sp>
    </p:spTree>
    <p:extLst>
      <p:ext uri="{BB962C8B-B14F-4D97-AF65-F5344CB8AC3E}">
        <p14:creationId xmlns:p14="http://schemas.microsoft.com/office/powerpoint/2010/main" val="113658274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1">
            <a:extLst>
              <a:ext uri="{FF2B5EF4-FFF2-40B4-BE49-F238E27FC236}">
                <a16:creationId xmlns:a16="http://schemas.microsoft.com/office/drawing/2014/main" id="{8507DABF-FB83-41E3-DC27-6833A51EA979}"/>
              </a:ext>
            </a:extLst>
          </p:cNvPr>
          <p:cNvSpPr>
            <a:spLocks noGrp="1"/>
          </p:cNvSpPr>
          <p:nvPr>
            <p:ph type="title"/>
          </p:nvPr>
        </p:nvSpPr>
        <p:spPr/>
        <p:txBody>
          <a:bodyPr>
            <a:normAutofit fontScale="90000"/>
          </a:bodyPr>
          <a:lstStyle/>
          <a:p>
            <a:r>
              <a:rPr lang="da-DK" altLang="da-DK"/>
              <a:t>Jorden består af små korn eller partikler (sedimenter)</a:t>
            </a:r>
          </a:p>
        </p:txBody>
      </p:sp>
      <p:sp>
        <p:nvSpPr>
          <p:cNvPr id="13315" name="Pladsholder til indhold 2">
            <a:extLst>
              <a:ext uri="{FF2B5EF4-FFF2-40B4-BE49-F238E27FC236}">
                <a16:creationId xmlns:a16="http://schemas.microsoft.com/office/drawing/2014/main" id="{D28DEAB0-EDAD-3187-3CED-BC7A7948B401}"/>
              </a:ext>
            </a:extLst>
          </p:cNvPr>
          <p:cNvSpPr>
            <a:spLocks noGrp="1"/>
          </p:cNvSpPr>
          <p:nvPr>
            <p:ph idx="1"/>
          </p:nvPr>
        </p:nvSpPr>
        <p:spPr/>
        <p:txBody>
          <a:bodyPr/>
          <a:lstStyle/>
          <a:p>
            <a:r>
              <a:rPr lang="da-DK" altLang="da-DK" sz="1800" dirty="0"/>
              <a:t>Ikke porøst			Porøst			Porøst</a:t>
            </a:r>
          </a:p>
          <a:p>
            <a:r>
              <a:rPr lang="da-DK" altLang="da-DK" sz="1800" dirty="0"/>
              <a:t>Ikke permeabelt		Ikke permeabelt		Permeabelt</a:t>
            </a:r>
          </a:p>
        </p:txBody>
      </p:sp>
      <p:pic>
        <p:nvPicPr>
          <p:cNvPr id="13316" name="Billede 4">
            <a:extLst>
              <a:ext uri="{FF2B5EF4-FFF2-40B4-BE49-F238E27FC236}">
                <a16:creationId xmlns:a16="http://schemas.microsoft.com/office/drawing/2014/main" id="{99DBB838-7936-C235-5A95-BBDE0234AC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0964" y="3700510"/>
            <a:ext cx="6382941" cy="2499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88682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el 1">
            <a:extLst>
              <a:ext uri="{FF2B5EF4-FFF2-40B4-BE49-F238E27FC236}">
                <a16:creationId xmlns:a16="http://schemas.microsoft.com/office/drawing/2014/main" id="{5E2E8FB6-F577-4166-9EFA-2E6482666273}"/>
              </a:ext>
            </a:extLst>
          </p:cNvPr>
          <p:cNvSpPr>
            <a:spLocks noGrp="1"/>
          </p:cNvSpPr>
          <p:nvPr>
            <p:ph type="title"/>
          </p:nvPr>
        </p:nvSpPr>
        <p:spPr>
          <a:xfrm>
            <a:off x="1795463" y="219076"/>
            <a:ext cx="8094662" cy="1071563"/>
          </a:xfrm>
        </p:spPr>
        <p:txBody>
          <a:bodyPr/>
          <a:lstStyle/>
          <a:p>
            <a:r>
              <a:rPr lang="da-DK" altLang="da-DK"/>
              <a:t>Nedsivning af vand i jorden</a:t>
            </a:r>
          </a:p>
        </p:txBody>
      </p:sp>
      <p:pic>
        <p:nvPicPr>
          <p:cNvPr id="30723" name="Pladsholder til indhold 5">
            <a:extLst>
              <a:ext uri="{FF2B5EF4-FFF2-40B4-BE49-F238E27FC236}">
                <a16:creationId xmlns:a16="http://schemas.microsoft.com/office/drawing/2014/main" id="{FDC3477F-09E9-40C6-8B69-D899600B502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54800" y="1663700"/>
            <a:ext cx="4013200" cy="500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4" name="Picture 2">
            <a:extLst>
              <a:ext uri="{FF2B5EF4-FFF2-40B4-BE49-F238E27FC236}">
                <a16:creationId xmlns:a16="http://schemas.microsoft.com/office/drawing/2014/main" id="{BEDA6298-2852-408C-9E78-4B376AE7BF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34499"/>
          <a:stretch>
            <a:fillRect/>
          </a:stretch>
        </p:blipFill>
        <p:spPr bwMode="auto">
          <a:xfrm>
            <a:off x="1728789" y="1520825"/>
            <a:ext cx="4257675" cy="500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6">
            <a:extLst>
              <a:ext uri="{FF2B5EF4-FFF2-40B4-BE49-F238E27FC236}">
                <a16:creationId xmlns:a16="http://schemas.microsoft.com/office/drawing/2014/main" id="{31C96607-6CB6-4027-9AC7-6008DEEDB6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475" r="3133"/>
          <a:stretch>
            <a:fillRect/>
          </a:stretch>
        </p:blipFill>
        <p:spPr bwMode="auto">
          <a:xfrm>
            <a:off x="1619251" y="1692275"/>
            <a:ext cx="5332413" cy="500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uppe 1">
            <a:extLst>
              <a:ext uri="{FF2B5EF4-FFF2-40B4-BE49-F238E27FC236}">
                <a16:creationId xmlns:a16="http://schemas.microsoft.com/office/drawing/2014/main" id="{4F8CF691-EA7D-4A71-B1B0-B2E08331D09E}"/>
              </a:ext>
            </a:extLst>
          </p:cNvPr>
          <p:cNvGrpSpPr>
            <a:grpSpLocks/>
          </p:cNvGrpSpPr>
          <p:nvPr/>
        </p:nvGrpSpPr>
        <p:grpSpPr bwMode="auto">
          <a:xfrm>
            <a:off x="1928814" y="93664"/>
            <a:ext cx="7875587" cy="1584325"/>
            <a:chOff x="373688" y="32587"/>
            <a:chExt cx="7875587" cy="1584325"/>
          </a:xfrm>
        </p:grpSpPr>
        <p:pic>
          <p:nvPicPr>
            <p:cNvPr id="30730" name="Picture 2">
              <a:extLst>
                <a:ext uri="{FF2B5EF4-FFF2-40B4-BE49-F238E27FC236}">
                  <a16:creationId xmlns:a16="http://schemas.microsoft.com/office/drawing/2014/main" id="{E13BEB7F-E515-4006-9788-999228D21E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7939" b="14163"/>
            <a:stretch>
              <a:fillRect/>
            </a:stretch>
          </p:blipFill>
          <p:spPr bwMode="auto">
            <a:xfrm>
              <a:off x="373688" y="32587"/>
              <a:ext cx="7875587"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Ellipse 7">
              <a:extLst>
                <a:ext uri="{FF2B5EF4-FFF2-40B4-BE49-F238E27FC236}">
                  <a16:creationId xmlns:a16="http://schemas.microsoft.com/office/drawing/2014/main" id="{3DC408F0-D526-4125-921E-3D74BFA0168D}"/>
                </a:ext>
              </a:extLst>
            </p:cNvPr>
            <p:cNvSpPr/>
            <p:nvPr/>
          </p:nvSpPr>
          <p:spPr>
            <a:xfrm>
              <a:off x="3675688" y="115137"/>
              <a:ext cx="1893887" cy="1443037"/>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3800">
                  <a:solidFill>
                    <a:srgbClr val="565656"/>
                  </a:solidFill>
                  <a:latin typeface="Verdana" panose="020B0604030504040204" pitchFamily="34" charset="0"/>
                  <a:cs typeface="Arial" panose="020B0604020202020204" pitchFamily="34" charset="0"/>
                </a:defRPr>
              </a:lvl1pPr>
              <a:lvl2pPr marL="742950" indent="-285750">
                <a:defRPr sz="3800">
                  <a:solidFill>
                    <a:srgbClr val="565656"/>
                  </a:solidFill>
                  <a:latin typeface="Verdana" panose="020B0604030504040204" pitchFamily="34" charset="0"/>
                  <a:cs typeface="Arial" panose="020B0604020202020204" pitchFamily="34" charset="0"/>
                </a:defRPr>
              </a:lvl2pPr>
              <a:lvl3pPr marL="1143000" indent="-228600">
                <a:defRPr sz="3800">
                  <a:solidFill>
                    <a:srgbClr val="565656"/>
                  </a:solidFill>
                  <a:latin typeface="Verdana" panose="020B0604030504040204" pitchFamily="34" charset="0"/>
                  <a:cs typeface="Arial" panose="020B0604020202020204" pitchFamily="34" charset="0"/>
                </a:defRPr>
              </a:lvl3pPr>
              <a:lvl4pPr marL="1600200" indent="-228600">
                <a:defRPr sz="3800">
                  <a:solidFill>
                    <a:srgbClr val="565656"/>
                  </a:solidFill>
                  <a:latin typeface="Verdana" panose="020B0604030504040204" pitchFamily="34" charset="0"/>
                  <a:cs typeface="Arial" panose="020B0604020202020204" pitchFamily="34" charset="0"/>
                </a:defRPr>
              </a:lvl4pPr>
              <a:lvl5pPr marL="2057400" indent="-228600">
                <a:defRPr sz="3800">
                  <a:solidFill>
                    <a:srgbClr val="565656"/>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9pPr>
            </a:lstStyle>
            <a:p>
              <a:pPr algn="ctr" eaLnBrk="1" hangingPunct="1">
                <a:defRPr/>
              </a:pPr>
              <a:endParaRPr lang="da-DK" altLang="da-DK">
                <a:solidFill>
                  <a:srgbClr val="FFFFFF"/>
                </a:solidFill>
                <a:latin typeface="Calibri" panose="020F0502020204030204" pitchFamily="34" charset="0"/>
              </a:endParaRPr>
            </a:p>
          </p:txBody>
        </p:sp>
      </p:grpSp>
      <p:cxnSp>
        <p:nvCxnSpPr>
          <p:cNvPr id="4" name="Lige pilforbindelse 3">
            <a:extLst>
              <a:ext uri="{FF2B5EF4-FFF2-40B4-BE49-F238E27FC236}">
                <a16:creationId xmlns:a16="http://schemas.microsoft.com/office/drawing/2014/main" id="{2FD137B5-9B7A-4778-A4FF-4477B6229C96}"/>
              </a:ext>
            </a:extLst>
          </p:cNvPr>
          <p:cNvCxnSpPr/>
          <p:nvPr/>
        </p:nvCxnSpPr>
        <p:spPr>
          <a:xfrm flipH="1">
            <a:off x="2181225" y="4714875"/>
            <a:ext cx="5614988" cy="0"/>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Lige pilforbindelse 11">
            <a:extLst>
              <a:ext uri="{FF2B5EF4-FFF2-40B4-BE49-F238E27FC236}">
                <a16:creationId xmlns:a16="http://schemas.microsoft.com/office/drawing/2014/main" id="{94A3B2F8-E39C-4EDD-ADA0-C6EC25767B69}"/>
              </a:ext>
            </a:extLst>
          </p:cNvPr>
          <p:cNvCxnSpPr/>
          <p:nvPr/>
        </p:nvCxnSpPr>
        <p:spPr>
          <a:xfrm flipH="1">
            <a:off x="4824414" y="2414589"/>
            <a:ext cx="2600325" cy="2714625"/>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Rektangel 14">
            <a:extLst>
              <a:ext uri="{FF2B5EF4-FFF2-40B4-BE49-F238E27FC236}">
                <a16:creationId xmlns:a16="http://schemas.microsoft.com/office/drawing/2014/main" id="{3ED29650-9B51-4A30-9F88-A7696592A4F3}"/>
              </a:ext>
            </a:extLst>
          </p:cNvPr>
          <p:cNvSpPr/>
          <p:nvPr/>
        </p:nvSpPr>
        <p:spPr>
          <a:xfrm>
            <a:off x="6910388" y="115889"/>
            <a:ext cx="1028700" cy="1443037"/>
          </a:xfrm>
          <a:prstGeom prst="rect">
            <a:avLst/>
          </a:prstGeom>
          <a:noFill/>
          <a:ln w="762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3800">
                <a:solidFill>
                  <a:srgbClr val="565656"/>
                </a:solidFill>
                <a:latin typeface="Verdana" panose="020B0604030504040204" pitchFamily="34" charset="0"/>
                <a:cs typeface="Arial" panose="020B0604020202020204" pitchFamily="34" charset="0"/>
              </a:defRPr>
            </a:lvl1pPr>
            <a:lvl2pPr marL="742950" indent="-285750">
              <a:defRPr sz="3800">
                <a:solidFill>
                  <a:srgbClr val="565656"/>
                </a:solidFill>
                <a:latin typeface="Verdana" panose="020B0604030504040204" pitchFamily="34" charset="0"/>
                <a:cs typeface="Arial" panose="020B0604020202020204" pitchFamily="34" charset="0"/>
              </a:defRPr>
            </a:lvl2pPr>
            <a:lvl3pPr marL="1143000" indent="-228600">
              <a:defRPr sz="3800">
                <a:solidFill>
                  <a:srgbClr val="565656"/>
                </a:solidFill>
                <a:latin typeface="Verdana" panose="020B0604030504040204" pitchFamily="34" charset="0"/>
                <a:cs typeface="Arial" panose="020B0604020202020204" pitchFamily="34" charset="0"/>
              </a:defRPr>
            </a:lvl3pPr>
            <a:lvl4pPr marL="1600200" indent="-228600">
              <a:defRPr sz="3800">
                <a:solidFill>
                  <a:srgbClr val="565656"/>
                </a:solidFill>
                <a:latin typeface="Verdana" panose="020B0604030504040204" pitchFamily="34" charset="0"/>
                <a:cs typeface="Arial" panose="020B0604020202020204" pitchFamily="34" charset="0"/>
              </a:defRPr>
            </a:lvl4pPr>
            <a:lvl5pPr marL="2057400" indent="-228600">
              <a:defRPr sz="3800">
                <a:solidFill>
                  <a:srgbClr val="565656"/>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9pPr>
          </a:lstStyle>
          <a:p>
            <a:pPr algn="ctr" eaLnBrk="1" hangingPunct="1">
              <a:defRPr/>
            </a:pPr>
            <a:endParaRPr lang="da-DK" altLang="da-DK">
              <a:solidFill>
                <a:srgbClr val="FFFFFF"/>
              </a:solidFill>
              <a:latin typeface="Calibri" panose="020F0502020204030204" pitchFamily="34" charset="0"/>
            </a:endParaRPr>
          </a:p>
        </p:txBody>
      </p:sp>
    </p:spTree>
    <p:extLst>
      <p:ext uri="{BB962C8B-B14F-4D97-AF65-F5344CB8AC3E}">
        <p14:creationId xmlns:p14="http://schemas.microsoft.com/office/powerpoint/2010/main" val="406034028"/>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8D2889-CCD8-4B95-635A-3E744F8AF024}"/>
              </a:ext>
            </a:extLst>
          </p:cNvPr>
          <p:cNvSpPr>
            <a:spLocks noGrp="1"/>
          </p:cNvSpPr>
          <p:nvPr>
            <p:ph type="title"/>
          </p:nvPr>
        </p:nvSpPr>
        <p:spPr/>
        <p:txBody>
          <a:bodyPr/>
          <a:lstStyle/>
          <a:p>
            <a:r>
              <a:rPr lang="da-DK" dirty="0"/>
              <a:t>Sammenlign Øst- og Vestdanmark </a:t>
            </a:r>
          </a:p>
        </p:txBody>
      </p:sp>
      <p:sp>
        <p:nvSpPr>
          <p:cNvPr id="3" name="Pladsholder til indhold 2">
            <a:extLst>
              <a:ext uri="{FF2B5EF4-FFF2-40B4-BE49-F238E27FC236}">
                <a16:creationId xmlns:a16="http://schemas.microsoft.com/office/drawing/2014/main" id="{33B158D0-E895-C0B8-4451-CAE4A8DB87AF}"/>
              </a:ext>
            </a:extLst>
          </p:cNvPr>
          <p:cNvSpPr>
            <a:spLocks noGrp="1"/>
          </p:cNvSpPr>
          <p:nvPr>
            <p:ph idx="1"/>
          </p:nvPr>
        </p:nvSpPr>
        <p:spPr/>
        <p:txBody>
          <a:bodyPr/>
          <a:lstStyle/>
          <a:p>
            <a:r>
              <a:rPr lang="da-DK" dirty="0"/>
              <a:t>Lav et skema som det nedenfor og udfyld det: </a:t>
            </a:r>
          </a:p>
          <a:p>
            <a:pPr marL="0" indent="0">
              <a:buNone/>
            </a:pPr>
            <a:endParaRPr lang="da-DK" dirty="0"/>
          </a:p>
        </p:txBody>
      </p:sp>
      <p:graphicFrame>
        <p:nvGraphicFramePr>
          <p:cNvPr id="4" name="Tabel 3">
            <a:extLst>
              <a:ext uri="{FF2B5EF4-FFF2-40B4-BE49-F238E27FC236}">
                <a16:creationId xmlns:a16="http://schemas.microsoft.com/office/drawing/2014/main" id="{89D26B2A-19EF-B939-ED8F-E8D5CFEE2CD9}"/>
              </a:ext>
            </a:extLst>
          </p:cNvPr>
          <p:cNvGraphicFramePr>
            <a:graphicFrameLocks noGrp="1"/>
          </p:cNvGraphicFramePr>
          <p:nvPr>
            <p:extLst>
              <p:ext uri="{D42A27DB-BD31-4B8C-83A1-F6EECF244321}">
                <p14:modId xmlns:p14="http://schemas.microsoft.com/office/powerpoint/2010/main" val="971732478"/>
              </p:ext>
            </p:extLst>
          </p:nvPr>
        </p:nvGraphicFramePr>
        <p:xfrm>
          <a:off x="797560" y="3429000"/>
          <a:ext cx="8127999" cy="296672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817541654"/>
                    </a:ext>
                  </a:extLst>
                </a:gridCol>
                <a:gridCol w="2709333">
                  <a:extLst>
                    <a:ext uri="{9D8B030D-6E8A-4147-A177-3AD203B41FA5}">
                      <a16:colId xmlns:a16="http://schemas.microsoft.com/office/drawing/2014/main" val="2391134799"/>
                    </a:ext>
                  </a:extLst>
                </a:gridCol>
                <a:gridCol w="2709333">
                  <a:extLst>
                    <a:ext uri="{9D8B030D-6E8A-4147-A177-3AD203B41FA5}">
                      <a16:colId xmlns:a16="http://schemas.microsoft.com/office/drawing/2014/main" val="1883973456"/>
                    </a:ext>
                  </a:extLst>
                </a:gridCol>
              </a:tblGrid>
              <a:tr h="370840">
                <a:tc>
                  <a:txBody>
                    <a:bodyPr/>
                    <a:lstStyle/>
                    <a:p>
                      <a:endParaRPr lang="da-DK"/>
                    </a:p>
                  </a:txBody>
                  <a:tcPr/>
                </a:tc>
                <a:tc>
                  <a:txBody>
                    <a:bodyPr/>
                    <a:lstStyle/>
                    <a:p>
                      <a:r>
                        <a:rPr lang="da-DK" dirty="0"/>
                        <a:t>Vestdanmark </a:t>
                      </a:r>
                    </a:p>
                  </a:txBody>
                  <a:tcPr/>
                </a:tc>
                <a:tc>
                  <a:txBody>
                    <a:bodyPr/>
                    <a:lstStyle/>
                    <a:p>
                      <a:r>
                        <a:rPr lang="da-DK" dirty="0"/>
                        <a:t>Østdanmark </a:t>
                      </a:r>
                    </a:p>
                  </a:txBody>
                  <a:tcPr/>
                </a:tc>
                <a:extLst>
                  <a:ext uri="{0D108BD9-81ED-4DB2-BD59-A6C34878D82A}">
                    <a16:rowId xmlns:a16="http://schemas.microsoft.com/office/drawing/2014/main" val="2422871584"/>
                  </a:ext>
                </a:extLst>
              </a:tr>
              <a:tr h="370840">
                <a:tc>
                  <a:txBody>
                    <a:bodyPr/>
                    <a:lstStyle/>
                    <a:p>
                      <a:r>
                        <a:rPr lang="da-DK" dirty="0"/>
                        <a:t>Regn</a:t>
                      </a:r>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498027572"/>
                  </a:ext>
                </a:extLst>
              </a:tr>
              <a:tr h="370840">
                <a:tc>
                  <a:txBody>
                    <a:bodyPr/>
                    <a:lstStyle/>
                    <a:p>
                      <a:r>
                        <a:rPr lang="da-DK" dirty="0"/>
                        <a:t>Fordampning </a:t>
                      </a:r>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3175223125"/>
                  </a:ext>
                </a:extLst>
              </a:tr>
              <a:tr h="370840">
                <a:tc>
                  <a:txBody>
                    <a:bodyPr/>
                    <a:lstStyle/>
                    <a:p>
                      <a:r>
                        <a:rPr lang="da-DK" dirty="0"/>
                        <a:t>Nedsivning </a:t>
                      </a:r>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2334968205"/>
                  </a:ext>
                </a:extLst>
              </a:tr>
              <a:tr h="370840">
                <a:tc>
                  <a:txBody>
                    <a:bodyPr/>
                    <a:lstStyle/>
                    <a:p>
                      <a:r>
                        <a:rPr lang="da-DK" dirty="0"/>
                        <a:t>Overfaldeafstrømning</a:t>
                      </a:r>
                    </a:p>
                  </a:txBody>
                  <a:tcPr/>
                </a:tc>
                <a:tc>
                  <a:txBody>
                    <a:bodyPr/>
                    <a:lstStyle/>
                    <a:p>
                      <a:endParaRPr lang="da-DK"/>
                    </a:p>
                  </a:txBody>
                  <a:tcPr/>
                </a:tc>
                <a:tc>
                  <a:txBody>
                    <a:bodyPr/>
                    <a:lstStyle/>
                    <a:p>
                      <a:endParaRPr lang="da-DK"/>
                    </a:p>
                  </a:txBody>
                  <a:tcPr/>
                </a:tc>
                <a:extLst>
                  <a:ext uri="{0D108BD9-81ED-4DB2-BD59-A6C34878D82A}">
                    <a16:rowId xmlns:a16="http://schemas.microsoft.com/office/drawing/2014/main" val="428497972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t>Grundvandsdannelse </a:t>
                      </a:r>
                    </a:p>
                  </a:txBody>
                  <a:tcPr/>
                </a:tc>
                <a:tc>
                  <a:txBody>
                    <a:bodyPr/>
                    <a:lstStyle/>
                    <a:p>
                      <a:endParaRPr lang="da-DK" dirty="0"/>
                    </a:p>
                  </a:txBody>
                  <a:tcPr/>
                </a:tc>
                <a:tc>
                  <a:txBody>
                    <a:bodyPr/>
                    <a:lstStyle/>
                    <a:p>
                      <a:endParaRPr lang="da-DK" dirty="0"/>
                    </a:p>
                  </a:txBody>
                  <a:tcPr/>
                </a:tc>
                <a:extLst>
                  <a:ext uri="{0D108BD9-81ED-4DB2-BD59-A6C34878D82A}">
                    <a16:rowId xmlns:a16="http://schemas.microsoft.com/office/drawing/2014/main" val="148405574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t>Grundvandets renhed</a:t>
                      </a:r>
                    </a:p>
                  </a:txBody>
                  <a:tcPr/>
                </a:tc>
                <a:tc>
                  <a:txBody>
                    <a:bodyPr/>
                    <a:lstStyle/>
                    <a:p>
                      <a:endParaRPr lang="da-DK" dirty="0"/>
                    </a:p>
                  </a:txBody>
                  <a:tcPr/>
                </a:tc>
                <a:tc>
                  <a:txBody>
                    <a:bodyPr/>
                    <a:lstStyle/>
                    <a:p>
                      <a:endParaRPr lang="da-DK" dirty="0"/>
                    </a:p>
                  </a:txBody>
                  <a:tcPr/>
                </a:tc>
                <a:extLst>
                  <a:ext uri="{0D108BD9-81ED-4DB2-BD59-A6C34878D82A}">
                    <a16:rowId xmlns:a16="http://schemas.microsoft.com/office/drawing/2014/main" val="375770632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dirty="0"/>
                        <a:t>Vandindvinding </a:t>
                      </a:r>
                    </a:p>
                  </a:txBody>
                  <a:tcPr/>
                </a:tc>
                <a:tc>
                  <a:txBody>
                    <a:bodyPr/>
                    <a:lstStyle/>
                    <a:p>
                      <a:endParaRPr lang="da-DK" dirty="0"/>
                    </a:p>
                  </a:txBody>
                  <a:tcPr/>
                </a:tc>
                <a:tc>
                  <a:txBody>
                    <a:bodyPr/>
                    <a:lstStyle/>
                    <a:p>
                      <a:endParaRPr lang="da-DK" dirty="0"/>
                    </a:p>
                  </a:txBody>
                  <a:tcPr/>
                </a:tc>
                <a:extLst>
                  <a:ext uri="{0D108BD9-81ED-4DB2-BD59-A6C34878D82A}">
                    <a16:rowId xmlns:a16="http://schemas.microsoft.com/office/drawing/2014/main" val="3005453719"/>
                  </a:ext>
                </a:extLst>
              </a:tr>
            </a:tbl>
          </a:graphicData>
        </a:graphic>
      </p:graphicFrame>
    </p:spTree>
    <p:extLst>
      <p:ext uri="{BB962C8B-B14F-4D97-AF65-F5344CB8AC3E}">
        <p14:creationId xmlns:p14="http://schemas.microsoft.com/office/powerpoint/2010/main" val="392132040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7B884DD-00D2-4D14-F576-2E1AFE233D57}"/>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t gult vask afløbs vand">
            <a:extLst>
              <a:ext uri="{FF2B5EF4-FFF2-40B4-BE49-F238E27FC236}">
                <a16:creationId xmlns:a16="http://schemas.microsoft.com/office/drawing/2014/main" id="{A817526B-63D0-BE71-98DB-1664E5721CD0}"/>
              </a:ext>
            </a:extLst>
          </p:cNvPr>
          <p:cNvPicPr>
            <a:picLocks noChangeAspect="1"/>
          </p:cNvPicPr>
          <p:nvPr/>
        </p:nvPicPr>
        <p:blipFill>
          <a:blip r:embed="rId2"/>
          <a:srcRect t="124" b="15606"/>
          <a:stretch/>
        </p:blipFill>
        <p:spPr>
          <a:xfrm>
            <a:off x="20" y="10"/>
            <a:ext cx="12191980" cy="6857990"/>
          </a:xfrm>
          <a:prstGeom prst="rect">
            <a:avLst/>
          </a:prstGeom>
        </p:spPr>
      </p:pic>
      <p:sp useBgFill="1">
        <p:nvSpPr>
          <p:cNvPr id="12" name="Rectangle 11">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50BFC39-E3A1-46A3-4DBB-C56E07F3FBF7}"/>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700"/>
              <a:t>Hvad påvirker grundvandet? </a:t>
            </a:r>
          </a:p>
        </p:txBody>
      </p:sp>
      <p:cxnSp>
        <p:nvCxnSpPr>
          <p:cNvPr id="14" name="Straight Connector 13">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C0AC2190-05FA-7849-9054-502DDB138191}"/>
              </a:ext>
            </a:extLst>
          </p:cNvPr>
          <p:cNvSpPr>
            <a:spLocks noGrp="1"/>
          </p:cNvSpPr>
          <p:nvPr>
            <p:ph idx="1"/>
          </p:nvPr>
        </p:nvSpPr>
        <p:spPr>
          <a:xfrm>
            <a:off x="1049454" y="2662356"/>
            <a:ext cx="4665546" cy="3057911"/>
          </a:xfrm>
        </p:spPr>
        <p:txBody>
          <a:bodyPr>
            <a:normAutofit/>
          </a:bodyPr>
          <a:lstStyle/>
          <a:p>
            <a:pPr>
              <a:lnSpc>
                <a:spcPct val="110000"/>
              </a:lnSpc>
            </a:pPr>
            <a:r>
              <a:rPr lang="da-DK" dirty="0"/>
              <a:t>Mængden af nedbør </a:t>
            </a:r>
          </a:p>
          <a:p>
            <a:pPr>
              <a:lnSpc>
                <a:spcPct val="110000"/>
              </a:lnSpc>
            </a:pPr>
            <a:r>
              <a:rPr lang="da-DK" dirty="0"/>
              <a:t>Årstiden</a:t>
            </a:r>
          </a:p>
          <a:p>
            <a:pPr>
              <a:lnSpc>
                <a:spcPct val="110000"/>
              </a:lnSpc>
            </a:pPr>
            <a:r>
              <a:rPr lang="da-DK" dirty="0"/>
              <a:t>Jordbundsforhold</a:t>
            </a:r>
          </a:p>
          <a:p>
            <a:pPr>
              <a:lnSpc>
                <a:spcPct val="110000"/>
              </a:lnSpc>
            </a:pPr>
            <a:r>
              <a:rPr lang="da-DK" b="1" dirty="0">
                <a:effectLst>
                  <a:outerShdw blurRad="38100" dist="38100" dir="2700000" algn="tl">
                    <a:srgbClr val="000000">
                      <a:alpha val="43137"/>
                    </a:srgbClr>
                  </a:outerShdw>
                </a:effectLst>
              </a:rPr>
              <a:t>Terrænet </a:t>
            </a:r>
          </a:p>
          <a:p>
            <a:pPr>
              <a:lnSpc>
                <a:spcPct val="110000"/>
              </a:lnSpc>
            </a:pPr>
            <a:r>
              <a:rPr lang="da-DK" dirty="0"/>
              <a:t>Q – menneskelig påvirkning: Vandindvinding (drikkevand), vanding og dræn. </a:t>
            </a:r>
          </a:p>
          <a:p>
            <a:pPr>
              <a:lnSpc>
                <a:spcPct val="110000"/>
              </a:lnSpc>
            </a:pPr>
            <a:endParaRPr lang="da-DK" dirty="0"/>
          </a:p>
        </p:txBody>
      </p:sp>
    </p:spTree>
    <p:extLst>
      <p:ext uri="{BB962C8B-B14F-4D97-AF65-F5344CB8AC3E}">
        <p14:creationId xmlns:p14="http://schemas.microsoft.com/office/powerpoint/2010/main" val="42053869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65D24D-DC60-F49E-F1C0-686952AA0EF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B645FBE-5BA4-9652-256A-88086810B506}"/>
              </a:ext>
            </a:extLst>
          </p:cNvPr>
          <p:cNvSpPr>
            <a:spLocks noGrp="1"/>
          </p:cNvSpPr>
          <p:nvPr>
            <p:ph type="title"/>
          </p:nvPr>
        </p:nvSpPr>
        <p:spPr>
          <a:xfrm>
            <a:off x="5029200" y="914400"/>
            <a:ext cx="6501810" cy="1097280"/>
          </a:xfrm>
        </p:spPr>
        <p:txBody>
          <a:bodyPr anchor="t">
            <a:normAutofit/>
          </a:bodyPr>
          <a:lstStyle/>
          <a:p>
            <a:pPr>
              <a:lnSpc>
                <a:spcPct val="90000"/>
              </a:lnSpc>
            </a:pPr>
            <a:r>
              <a:rPr lang="da-DK" altLang="da-DK" sz="3400"/>
              <a:t>Hvad betyder Topografisk opland?</a:t>
            </a:r>
            <a:endParaRPr lang="da-DK" sz="3400"/>
          </a:p>
        </p:txBody>
      </p:sp>
      <p:pic>
        <p:nvPicPr>
          <p:cNvPr id="5" name="Picture 4" descr="Farverig bjerge">
            <a:extLst>
              <a:ext uri="{FF2B5EF4-FFF2-40B4-BE49-F238E27FC236}">
                <a16:creationId xmlns:a16="http://schemas.microsoft.com/office/drawing/2014/main" id="{90599492-AD3B-79E0-B082-80BDC63A8098}"/>
              </a:ext>
            </a:extLst>
          </p:cNvPr>
          <p:cNvPicPr>
            <a:picLocks noChangeAspect="1"/>
          </p:cNvPicPr>
          <p:nvPr/>
        </p:nvPicPr>
        <p:blipFill>
          <a:blip r:embed="rId2"/>
          <a:srcRect l="23012" r="22127" b="374"/>
          <a:stretch/>
        </p:blipFill>
        <p:spPr>
          <a:xfrm>
            <a:off x="20" y="914399"/>
            <a:ext cx="4416532" cy="5353523"/>
          </a:xfrm>
          <a:prstGeom prst="rect">
            <a:avLst/>
          </a:prstGeom>
        </p:spPr>
      </p:pic>
      <p:sp>
        <p:nvSpPr>
          <p:cNvPr id="3" name="Pladsholder til indhold 2">
            <a:extLst>
              <a:ext uri="{FF2B5EF4-FFF2-40B4-BE49-F238E27FC236}">
                <a16:creationId xmlns:a16="http://schemas.microsoft.com/office/drawing/2014/main" id="{89B4A816-A1DD-4216-7978-ECC93D5D8070}"/>
              </a:ext>
            </a:extLst>
          </p:cNvPr>
          <p:cNvSpPr>
            <a:spLocks noGrp="1"/>
          </p:cNvSpPr>
          <p:nvPr>
            <p:ph idx="1"/>
          </p:nvPr>
        </p:nvSpPr>
        <p:spPr>
          <a:xfrm>
            <a:off x="5029200" y="2176036"/>
            <a:ext cx="6501810" cy="4121885"/>
          </a:xfrm>
        </p:spPr>
        <p:txBody>
          <a:bodyPr rtlCol="0">
            <a:normAutofit/>
          </a:bodyPr>
          <a:lstStyle/>
          <a:p>
            <a:pPr marL="0" indent="0">
              <a:lnSpc>
                <a:spcPct val="110000"/>
              </a:lnSpc>
              <a:buNone/>
              <a:defRPr/>
            </a:pPr>
            <a:r>
              <a:rPr lang="da-DK" sz="1600" u="sng">
                <a:highlight>
                  <a:srgbClr val="FFFF00"/>
                </a:highlight>
              </a:rPr>
              <a:t>Hvad er topografi? </a:t>
            </a:r>
          </a:p>
          <a:p>
            <a:pPr marL="0" indent="0">
              <a:lnSpc>
                <a:spcPct val="110000"/>
              </a:lnSpc>
              <a:buNone/>
              <a:defRPr/>
            </a:pPr>
            <a:r>
              <a:rPr lang="da-DK" sz="1600" b="1"/>
              <a:t>Topografi </a:t>
            </a:r>
            <a:r>
              <a:rPr lang="da-DK" sz="1600"/>
              <a:t>betyder </a:t>
            </a:r>
            <a:r>
              <a:rPr lang="da-DK" sz="1600" i="1"/>
              <a:t>landskabets form/terræn, hældning </a:t>
            </a:r>
            <a:r>
              <a:rPr lang="da-DK" sz="1600"/>
              <a:t>i et område</a:t>
            </a:r>
          </a:p>
          <a:p>
            <a:pPr marL="0" indent="0">
              <a:lnSpc>
                <a:spcPct val="110000"/>
              </a:lnSpc>
              <a:buNone/>
              <a:defRPr/>
            </a:pPr>
            <a:endParaRPr lang="da-DK" sz="1600" i="1"/>
          </a:p>
          <a:p>
            <a:pPr marL="0" indent="0">
              <a:lnSpc>
                <a:spcPct val="110000"/>
              </a:lnSpc>
              <a:buNone/>
              <a:defRPr/>
            </a:pPr>
            <a:r>
              <a:rPr lang="da-DK" sz="1600" u="sng">
                <a:highlight>
                  <a:srgbClr val="FFFF00"/>
                </a:highlight>
              </a:rPr>
              <a:t>Hvad er et opland?</a:t>
            </a:r>
          </a:p>
          <a:p>
            <a:pPr marL="0" indent="0">
              <a:lnSpc>
                <a:spcPct val="110000"/>
              </a:lnSpc>
              <a:buNone/>
              <a:defRPr/>
            </a:pPr>
            <a:r>
              <a:rPr lang="da-DK" sz="1600" b="1"/>
              <a:t>Opland</a:t>
            </a:r>
            <a:r>
              <a:rPr lang="da-DK" sz="1600"/>
              <a:t>: er et areal (=område), der fører vand til én Å et bestemt sted.</a:t>
            </a:r>
          </a:p>
          <a:p>
            <a:pPr marL="0" indent="0">
              <a:lnSpc>
                <a:spcPct val="110000"/>
              </a:lnSpc>
              <a:buNone/>
              <a:defRPr/>
            </a:pPr>
            <a:r>
              <a:rPr lang="da-DK" sz="1600" u="sng"/>
              <a:t>Topografisk opland?</a:t>
            </a:r>
          </a:p>
          <a:p>
            <a:pPr marL="0" indent="0">
              <a:lnSpc>
                <a:spcPct val="110000"/>
              </a:lnSpc>
              <a:buNone/>
              <a:defRPr/>
            </a:pPr>
            <a:r>
              <a:rPr lang="da-DK" sz="1600" b="1"/>
              <a:t>Et topografisk opland </a:t>
            </a:r>
            <a:r>
              <a:rPr lang="da-DK" sz="1600"/>
              <a:t>er </a:t>
            </a:r>
            <a:r>
              <a:rPr lang="da-DK" sz="1600" i="1"/>
              <a:t>landskabets form, terræn, hældning der gør at vand bliver ført ned til en bestemt Å (et vandløb)</a:t>
            </a:r>
          </a:p>
          <a:p>
            <a:pPr marL="0" indent="0">
              <a:lnSpc>
                <a:spcPct val="110000"/>
              </a:lnSpc>
              <a:buNone/>
              <a:defRPr/>
            </a:pPr>
            <a:endParaRPr lang="da-DK" sz="1600"/>
          </a:p>
          <a:p>
            <a:pPr marL="0" indent="0">
              <a:lnSpc>
                <a:spcPct val="110000"/>
              </a:lnSpc>
              <a:buNone/>
              <a:defRPr/>
            </a:pPr>
            <a:r>
              <a:rPr lang="da-DK" sz="1600" b="1"/>
              <a:t>Vandskel</a:t>
            </a:r>
            <a:r>
              <a:rPr lang="da-DK" sz="1600"/>
              <a:t>: Oplandet er afgrænset af vandskel, dvs. højderygge ind mod andre vandløbs </a:t>
            </a:r>
            <a:r>
              <a:rPr lang="da-DK" sz="1600" err="1"/>
              <a:t>oplande</a:t>
            </a:r>
            <a:r>
              <a:rPr lang="da-DK" sz="1600"/>
              <a:t>. </a:t>
            </a:r>
            <a:r>
              <a:rPr lang="da-DK" sz="1600" b="1" i="1" u="sng">
                <a:highlight>
                  <a:srgbClr val="FFFF00"/>
                </a:highlight>
              </a:rPr>
              <a:t>Et topografisk vandskel</a:t>
            </a:r>
          </a:p>
          <a:p>
            <a:pPr marL="0" indent="0">
              <a:lnSpc>
                <a:spcPct val="110000"/>
              </a:lnSpc>
              <a:buNone/>
              <a:defRPr/>
            </a:pPr>
            <a:endParaRPr lang="da-DK" sz="1600" u="sng">
              <a:highlight>
                <a:srgbClr val="FFFF00"/>
              </a:highlight>
            </a:endParaRPr>
          </a:p>
          <a:p>
            <a:pPr marL="0" indent="0">
              <a:lnSpc>
                <a:spcPct val="110000"/>
              </a:lnSpc>
              <a:buNone/>
              <a:defRPr/>
            </a:pPr>
            <a:endParaRPr lang="da-DK" sz="1600" i="1"/>
          </a:p>
          <a:p>
            <a:pPr marL="0" indent="0">
              <a:lnSpc>
                <a:spcPct val="110000"/>
              </a:lnSpc>
              <a:buNone/>
              <a:defRPr/>
            </a:pPr>
            <a:endParaRPr lang="da-DK" sz="1600"/>
          </a:p>
        </p:txBody>
      </p:sp>
    </p:spTree>
    <p:extLst>
      <p:ext uri="{BB962C8B-B14F-4D97-AF65-F5344CB8AC3E}">
        <p14:creationId xmlns:p14="http://schemas.microsoft.com/office/powerpoint/2010/main" val="241698440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animEffect transition="in" filter="barn(inVertical)">
                                      <p:cBhvr>
                                        <p:cTn id="17" dur="500"/>
                                        <p:tgtEl>
                                          <p:spTgt spid="3">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9D6542-43C8-EDBB-1376-6531710B00F7}"/>
            </a:ext>
          </a:extLst>
        </p:cNvPr>
        <p:cNvGrpSpPr/>
        <p:nvPr/>
      </p:nvGrpSpPr>
      <p:grpSpPr>
        <a:xfrm>
          <a:off x="0" y="0"/>
          <a:ext cx="0" cy="0"/>
          <a:chOff x="0" y="0"/>
          <a:chExt cx="0" cy="0"/>
        </a:xfrm>
      </p:grpSpPr>
      <p:pic>
        <p:nvPicPr>
          <p:cNvPr id="11" name="Billede 10">
            <a:extLst>
              <a:ext uri="{FF2B5EF4-FFF2-40B4-BE49-F238E27FC236}">
                <a16:creationId xmlns:a16="http://schemas.microsoft.com/office/drawing/2014/main" id="{EF704202-62BD-A5C5-3B2A-0F05E9915EC7}"/>
              </a:ext>
            </a:extLst>
          </p:cNvPr>
          <p:cNvPicPr>
            <a:picLocks noChangeAspect="1"/>
          </p:cNvPicPr>
          <p:nvPr/>
        </p:nvPicPr>
        <p:blipFill rotWithShape="1">
          <a:blip r:embed="rId2"/>
          <a:srcRect t="12199" b="9676"/>
          <a:stretch/>
        </p:blipFill>
        <p:spPr>
          <a:xfrm>
            <a:off x="20" y="10"/>
            <a:ext cx="12191979" cy="6857990"/>
          </a:xfrm>
          <a:prstGeom prst="rect">
            <a:avLst/>
          </a:prstGeom>
          <a:noFill/>
        </p:spPr>
      </p:pic>
      <p:sp>
        <p:nvSpPr>
          <p:cNvPr id="3" name="Tekstfelt 2">
            <a:extLst>
              <a:ext uri="{FF2B5EF4-FFF2-40B4-BE49-F238E27FC236}">
                <a16:creationId xmlns:a16="http://schemas.microsoft.com/office/drawing/2014/main" id="{66B482F4-4176-7C13-D418-7DBFB41843F1}"/>
              </a:ext>
            </a:extLst>
          </p:cNvPr>
          <p:cNvSpPr txBox="1"/>
          <p:nvPr/>
        </p:nvSpPr>
        <p:spPr>
          <a:xfrm>
            <a:off x="356615" y="5863030"/>
            <a:ext cx="7955280" cy="870008"/>
          </a:xfrm>
          <a:prstGeom prst="rect">
            <a:avLst/>
          </a:prstGeom>
        </p:spPr>
        <p:txBody>
          <a:bodyPr vert="horz" lIns="91440" tIns="45720" rIns="91440" bIns="45720" rtlCol="0" anchor="ctr">
            <a:normAutofit/>
          </a:bodyPr>
          <a:lstStyle/>
          <a:p>
            <a:pPr>
              <a:spcBef>
                <a:spcPct val="0"/>
              </a:spcBef>
              <a:spcAft>
                <a:spcPts val="600"/>
              </a:spcAft>
            </a:pPr>
            <a:r>
              <a:rPr lang="en-US" altLang="da-DK" sz="4800" b="1" kern="1200">
                <a:solidFill>
                  <a:schemeClr val="tx1"/>
                </a:solidFill>
                <a:latin typeface="+mj-lt"/>
                <a:ea typeface="+mj-ea"/>
                <a:cs typeface="+mj-cs"/>
              </a:rPr>
              <a:t>Topografisk opland</a:t>
            </a:r>
            <a:endParaRPr lang="en-US" sz="4800" b="1" kern="1200">
              <a:solidFill>
                <a:schemeClr val="tx1"/>
              </a:solidFill>
              <a:latin typeface="+mj-lt"/>
              <a:ea typeface="+mj-ea"/>
              <a:cs typeface="+mj-cs"/>
            </a:endParaRPr>
          </a:p>
        </p:txBody>
      </p:sp>
      <mc:AlternateContent xmlns:mc="http://schemas.openxmlformats.org/markup-compatibility/2006" xmlns:p14="http://schemas.microsoft.com/office/powerpoint/2010/main">
        <mc:Choice Requires="p14">
          <p:contentPart p14:bwMode="auto" r:id="rId3">
            <p14:nvContentPartPr>
              <p14:cNvPr id="8" name="Håndskrift 7">
                <a:extLst>
                  <a:ext uri="{FF2B5EF4-FFF2-40B4-BE49-F238E27FC236}">
                    <a16:creationId xmlns:a16="http://schemas.microsoft.com/office/drawing/2014/main" id="{194D02EB-C70B-83A4-3853-346E162D8F24}"/>
                  </a:ext>
                </a:extLst>
              </p14:cNvPr>
              <p14:cNvContentPartPr/>
              <p14:nvPr/>
            </p14:nvContentPartPr>
            <p14:xfrm>
              <a:off x="8910917" y="4602293"/>
              <a:ext cx="360" cy="360"/>
            </p14:xfrm>
          </p:contentPart>
        </mc:Choice>
        <mc:Fallback xmlns="">
          <p:pic>
            <p:nvPicPr>
              <p:cNvPr id="8" name="Håndskrift 7">
                <a:extLst>
                  <a:ext uri="{FF2B5EF4-FFF2-40B4-BE49-F238E27FC236}">
                    <a16:creationId xmlns:a16="http://schemas.microsoft.com/office/drawing/2014/main" id="{B63A56FD-C16B-BEA0-78B4-8F49A85EF701}"/>
                  </a:ext>
                </a:extLst>
              </p:cNvPr>
              <p:cNvPicPr/>
              <p:nvPr/>
            </p:nvPicPr>
            <p:blipFill>
              <a:blip r:embed="rId4"/>
              <a:stretch>
                <a:fillRect/>
              </a:stretch>
            </p:blipFill>
            <p:spPr>
              <a:xfrm>
                <a:off x="8901917" y="4593293"/>
                <a:ext cx="18000" cy="18000"/>
              </a:xfrm>
              <a:prstGeom prst="rect">
                <a:avLst/>
              </a:prstGeom>
            </p:spPr>
          </p:pic>
        </mc:Fallback>
      </mc:AlternateContent>
    </p:spTree>
    <p:extLst>
      <p:ext uri="{BB962C8B-B14F-4D97-AF65-F5344CB8AC3E}">
        <p14:creationId xmlns:p14="http://schemas.microsoft.com/office/powerpoint/2010/main" val="332150234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0CD588-75EE-124C-8475-EB5B99F5B171}"/>
            </a:ext>
          </a:extLst>
        </p:cNvPr>
        <p:cNvGrpSpPr/>
        <p:nvPr/>
      </p:nvGrpSpPr>
      <p:grpSpPr>
        <a:xfrm>
          <a:off x="0" y="0"/>
          <a:ext cx="0" cy="0"/>
          <a:chOff x="0" y="0"/>
          <a:chExt cx="0" cy="0"/>
        </a:xfrm>
      </p:grpSpPr>
      <p:sp>
        <p:nvSpPr>
          <p:cNvPr id="62467" name="Pladsholder til indhold 2">
            <a:extLst>
              <a:ext uri="{FF2B5EF4-FFF2-40B4-BE49-F238E27FC236}">
                <a16:creationId xmlns:a16="http://schemas.microsoft.com/office/drawing/2014/main" id="{85339533-9A04-57DC-4D86-0B4785776446}"/>
              </a:ext>
            </a:extLst>
          </p:cNvPr>
          <p:cNvSpPr>
            <a:spLocks noGrp="1"/>
          </p:cNvSpPr>
          <p:nvPr>
            <p:ph idx="1"/>
          </p:nvPr>
        </p:nvSpPr>
        <p:spPr>
          <a:xfrm>
            <a:off x="60166" y="687001"/>
            <a:ext cx="4457651" cy="6055111"/>
          </a:xfrm>
        </p:spPr>
        <p:txBody>
          <a:bodyPr>
            <a:normAutofit/>
          </a:bodyPr>
          <a:lstStyle/>
          <a:p>
            <a:pPr eaLnBrk="1" hangingPunct="1"/>
            <a:r>
              <a:rPr lang="da-DK" altLang="da-DK" sz="2800" b="1" dirty="0">
                <a:highlight>
                  <a:srgbClr val="FFFF00"/>
                </a:highlight>
              </a:rPr>
              <a:t>Et vandløb set fra oven:</a:t>
            </a:r>
          </a:p>
          <a:p>
            <a:pPr lvl="1" eaLnBrk="1" hangingPunct="1"/>
            <a:r>
              <a:rPr lang="da-DK" altLang="da-DK" sz="2400" dirty="0"/>
              <a:t>Det topografisk opland er afgrænset (</a:t>
            </a:r>
            <a:r>
              <a:rPr lang="da-DK" altLang="da-DK" sz="2400" b="1" u="sng" dirty="0">
                <a:solidFill>
                  <a:srgbClr val="FF0000"/>
                </a:solidFill>
              </a:rPr>
              <a:t>røde pile</a:t>
            </a:r>
            <a:r>
              <a:rPr lang="da-DK" altLang="da-DK" sz="2400" dirty="0"/>
              <a:t>)</a:t>
            </a:r>
            <a:r>
              <a:rPr lang="da-DK" altLang="da-DK" sz="2400" dirty="0">
                <a:sym typeface="Wingdings" panose="05000000000000000000" pitchFamily="2" charset="2"/>
              </a:rPr>
              <a:t>kaldes også det </a:t>
            </a:r>
            <a:r>
              <a:rPr lang="da-DK" altLang="da-DK" sz="2400" b="1" i="1" dirty="0">
                <a:sym typeface="Wingdings" panose="05000000000000000000" pitchFamily="2" charset="2"/>
              </a:rPr>
              <a:t>topografiske vandskel</a:t>
            </a:r>
          </a:p>
          <a:p>
            <a:pPr lvl="1" eaLnBrk="1" hangingPunct="1"/>
            <a:endParaRPr lang="da-DK" altLang="da-DK" sz="2400" b="1" i="1" dirty="0">
              <a:sym typeface="Wingdings" panose="05000000000000000000" pitchFamily="2" charset="2"/>
            </a:endParaRPr>
          </a:p>
          <a:p>
            <a:pPr lvl="1" eaLnBrk="1" hangingPunct="1"/>
            <a:endParaRPr lang="da-DK" altLang="da-DK" sz="2400" b="1" i="1" dirty="0">
              <a:sym typeface="Wingdings" panose="05000000000000000000" pitchFamily="2" charset="2"/>
            </a:endParaRPr>
          </a:p>
          <a:p>
            <a:pPr lvl="1" eaLnBrk="1" hangingPunct="1"/>
            <a:endParaRPr lang="da-DK" altLang="da-DK" sz="2400" b="1" i="1" dirty="0">
              <a:sym typeface="Wingdings" panose="05000000000000000000" pitchFamily="2" charset="2"/>
            </a:endParaRPr>
          </a:p>
          <a:p>
            <a:pPr lvl="1" eaLnBrk="1" hangingPunct="1"/>
            <a:r>
              <a:rPr lang="da-DK" altLang="da-DK" sz="2000" dirty="0">
                <a:sym typeface="Wingdings" panose="05000000000000000000" pitchFamily="2" charset="2"/>
              </a:rPr>
              <a:t>Grundvandsskellet er lidt mere komplekst, men afgør i bund og grund til hvilken side grundvandsstrømmen løber!?!</a:t>
            </a:r>
            <a:endParaRPr lang="da-DK" altLang="da-DK" sz="2000" dirty="0"/>
          </a:p>
        </p:txBody>
      </p:sp>
      <p:pic>
        <p:nvPicPr>
          <p:cNvPr id="62468" name="Picture 2">
            <a:extLst>
              <a:ext uri="{FF2B5EF4-FFF2-40B4-BE49-F238E27FC236}">
                <a16:creationId xmlns:a16="http://schemas.microsoft.com/office/drawing/2014/main" id="{FFF3605C-861D-BC33-5C4D-F40F4D8A6F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7425" y="0"/>
            <a:ext cx="5889625" cy="674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lipse 1">
            <a:extLst>
              <a:ext uri="{FF2B5EF4-FFF2-40B4-BE49-F238E27FC236}">
                <a16:creationId xmlns:a16="http://schemas.microsoft.com/office/drawing/2014/main" id="{9843E14C-629A-4836-6CB9-E299C6C7C4C5}"/>
              </a:ext>
            </a:extLst>
          </p:cNvPr>
          <p:cNvSpPr/>
          <p:nvPr/>
        </p:nvSpPr>
        <p:spPr>
          <a:xfrm>
            <a:off x="6801080" y="594912"/>
            <a:ext cx="969484" cy="34152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 name="Ellipse 2">
            <a:extLst>
              <a:ext uri="{FF2B5EF4-FFF2-40B4-BE49-F238E27FC236}">
                <a16:creationId xmlns:a16="http://schemas.microsoft.com/office/drawing/2014/main" id="{E0AF78CF-CA34-8853-3ED1-34DB867F1C5D}"/>
              </a:ext>
            </a:extLst>
          </p:cNvPr>
          <p:cNvSpPr/>
          <p:nvPr/>
        </p:nvSpPr>
        <p:spPr>
          <a:xfrm>
            <a:off x="8478798" y="504615"/>
            <a:ext cx="1219718"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Ellipse 3">
            <a:extLst>
              <a:ext uri="{FF2B5EF4-FFF2-40B4-BE49-F238E27FC236}">
                <a16:creationId xmlns:a16="http://schemas.microsoft.com/office/drawing/2014/main" id="{F29D7483-7567-BF6C-BE7A-2C274DE36769}"/>
              </a:ext>
            </a:extLst>
          </p:cNvPr>
          <p:cNvSpPr/>
          <p:nvPr/>
        </p:nvSpPr>
        <p:spPr>
          <a:xfrm>
            <a:off x="6801080" y="3575662"/>
            <a:ext cx="2445744"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cxnSp>
        <p:nvCxnSpPr>
          <p:cNvPr id="6" name="Lige pilforbindelse 5">
            <a:extLst>
              <a:ext uri="{FF2B5EF4-FFF2-40B4-BE49-F238E27FC236}">
                <a16:creationId xmlns:a16="http://schemas.microsoft.com/office/drawing/2014/main" id="{4B299E4A-160E-977F-DCAF-EA8C8B4CA194}"/>
              </a:ext>
            </a:extLst>
          </p:cNvPr>
          <p:cNvCxnSpPr/>
          <p:nvPr/>
        </p:nvCxnSpPr>
        <p:spPr>
          <a:xfrm>
            <a:off x="6909955"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Lige pilforbindelse 6">
            <a:extLst>
              <a:ext uri="{FF2B5EF4-FFF2-40B4-BE49-F238E27FC236}">
                <a16:creationId xmlns:a16="http://schemas.microsoft.com/office/drawing/2014/main" id="{DF2C0E6D-E6D8-148F-2A1F-FB67F16C06A8}"/>
              </a:ext>
            </a:extLst>
          </p:cNvPr>
          <p:cNvCxnSpPr/>
          <p:nvPr/>
        </p:nvCxnSpPr>
        <p:spPr>
          <a:xfrm>
            <a:off x="8870416"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Lige pilforbindelse 4">
            <a:extLst>
              <a:ext uri="{FF2B5EF4-FFF2-40B4-BE49-F238E27FC236}">
                <a16:creationId xmlns:a16="http://schemas.microsoft.com/office/drawing/2014/main" id="{FDDFE412-8D17-7916-DF37-4703B53847BC}"/>
              </a:ext>
            </a:extLst>
          </p:cNvPr>
          <p:cNvCxnSpPr>
            <a:cxnSpLocks/>
          </p:cNvCxnSpPr>
          <p:nvPr/>
        </p:nvCxnSpPr>
        <p:spPr>
          <a:xfrm>
            <a:off x="4342484" y="594911"/>
            <a:ext cx="3428081" cy="837282"/>
          </a:xfrm>
          <a:prstGeom prst="straightConnector1">
            <a:avLst/>
          </a:prstGeom>
          <a:ln w="698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2160728"/>
      </p:ext>
    </p:extLst>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22AC6-9589-FEB4-3CD4-58051E1C35A9}"/>
            </a:ext>
          </a:extLst>
        </p:cNvPr>
        <p:cNvGrpSpPr/>
        <p:nvPr/>
      </p:nvGrpSpPr>
      <p:grpSpPr>
        <a:xfrm>
          <a:off x="0" y="0"/>
          <a:ext cx="0" cy="0"/>
          <a:chOff x="0" y="0"/>
          <a:chExt cx="0" cy="0"/>
        </a:xfrm>
      </p:grpSpPr>
      <p:sp>
        <p:nvSpPr>
          <p:cNvPr id="62467" name="Pladsholder til indhold 2">
            <a:extLst>
              <a:ext uri="{FF2B5EF4-FFF2-40B4-BE49-F238E27FC236}">
                <a16:creationId xmlns:a16="http://schemas.microsoft.com/office/drawing/2014/main" id="{2B13581A-D637-0515-2925-055157BA6BC1}"/>
              </a:ext>
            </a:extLst>
          </p:cNvPr>
          <p:cNvSpPr>
            <a:spLocks noGrp="1"/>
          </p:cNvSpPr>
          <p:nvPr>
            <p:ph idx="1"/>
          </p:nvPr>
        </p:nvSpPr>
        <p:spPr>
          <a:xfrm>
            <a:off x="345688" y="3075083"/>
            <a:ext cx="4233125" cy="3046937"/>
          </a:xfrm>
        </p:spPr>
        <p:txBody>
          <a:bodyPr>
            <a:normAutofit fontScale="92500" lnSpcReduction="10000"/>
          </a:bodyPr>
          <a:lstStyle/>
          <a:p>
            <a:pPr eaLnBrk="1" hangingPunct="1"/>
            <a:r>
              <a:rPr lang="da-DK" altLang="da-DK" sz="2800" b="1" dirty="0">
                <a:highlight>
                  <a:srgbClr val="FFFF00"/>
                </a:highlight>
              </a:rPr>
              <a:t>Samme vandløb, men set fra siden:</a:t>
            </a:r>
          </a:p>
          <a:p>
            <a:pPr lvl="1" eaLnBrk="1" hangingPunct="1"/>
            <a:r>
              <a:rPr lang="da-DK" altLang="da-DK" sz="2400" dirty="0"/>
              <a:t>Her kan I se at grundvandsstrømme, Au, ned til vandløb ikke følger det topografiske vandskel, men grundvandsskellet</a:t>
            </a:r>
          </a:p>
        </p:txBody>
      </p:sp>
      <p:pic>
        <p:nvPicPr>
          <p:cNvPr id="62468" name="Picture 2">
            <a:extLst>
              <a:ext uri="{FF2B5EF4-FFF2-40B4-BE49-F238E27FC236}">
                <a16:creationId xmlns:a16="http://schemas.microsoft.com/office/drawing/2014/main" id="{2DDF18B0-1CBB-213F-5B4D-6943916CFC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7425" y="0"/>
            <a:ext cx="5889625" cy="674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Ellipse 1">
            <a:extLst>
              <a:ext uri="{FF2B5EF4-FFF2-40B4-BE49-F238E27FC236}">
                <a16:creationId xmlns:a16="http://schemas.microsoft.com/office/drawing/2014/main" id="{31E2C3AE-4A64-B749-E278-B80FBE2958E7}"/>
              </a:ext>
            </a:extLst>
          </p:cNvPr>
          <p:cNvSpPr/>
          <p:nvPr/>
        </p:nvSpPr>
        <p:spPr>
          <a:xfrm>
            <a:off x="6801080" y="594912"/>
            <a:ext cx="969484" cy="341523"/>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 name="Ellipse 2">
            <a:extLst>
              <a:ext uri="{FF2B5EF4-FFF2-40B4-BE49-F238E27FC236}">
                <a16:creationId xmlns:a16="http://schemas.microsoft.com/office/drawing/2014/main" id="{D95EDCBB-6E68-0C9B-A9C2-E0059FF2597E}"/>
              </a:ext>
            </a:extLst>
          </p:cNvPr>
          <p:cNvSpPr/>
          <p:nvPr/>
        </p:nvSpPr>
        <p:spPr>
          <a:xfrm>
            <a:off x="8478798" y="504615"/>
            <a:ext cx="1219718"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Ellipse 3">
            <a:extLst>
              <a:ext uri="{FF2B5EF4-FFF2-40B4-BE49-F238E27FC236}">
                <a16:creationId xmlns:a16="http://schemas.microsoft.com/office/drawing/2014/main" id="{A0C69187-77CA-DC00-D31B-23575F57A86A}"/>
              </a:ext>
            </a:extLst>
          </p:cNvPr>
          <p:cNvSpPr/>
          <p:nvPr/>
        </p:nvSpPr>
        <p:spPr>
          <a:xfrm>
            <a:off x="6801080" y="3575662"/>
            <a:ext cx="2445744" cy="57503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cxnSp>
        <p:nvCxnSpPr>
          <p:cNvPr id="7" name="Lige pilforbindelse 6">
            <a:extLst>
              <a:ext uri="{FF2B5EF4-FFF2-40B4-BE49-F238E27FC236}">
                <a16:creationId xmlns:a16="http://schemas.microsoft.com/office/drawing/2014/main" id="{C2EB7D3F-EA9B-BBDD-414C-A13618FE27B0}"/>
              </a:ext>
            </a:extLst>
          </p:cNvPr>
          <p:cNvCxnSpPr/>
          <p:nvPr/>
        </p:nvCxnSpPr>
        <p:spPr>
          <a:xfrm>
            <a:off x="8870416"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Lige pilforbindelse 9">
            <a:extLst>
              <a:ext uri="{FF2B5EF4-FFF2-40B4-BE49-F238E27FC236}">
                <a16:creationId xmlns:a16="http://schemas.microsoft.com/office/drawing/2014/main" id="{49F54655-CAAE-F561-357F-E1605B5FCAFB}"/>
              </a:ext>
            </a:extLst>
          </p:cNvPr>
          <p:cNvCxnSpPr>
            <a:cxnSpLocks/>
          </p:cNvCxnSpPr>
          <p:nvPr/>
        </p:nvCxnSpPr>
        <p:spPr>
          <a:xfrm>
            <a:off x="4342482" y="3696848"/>
            <a:ext cx="3428082" cy="1054446"/>
          </a:xfrm>
          <a:prstGeom prst="straightConnector1">
            <a:avLst/>
          </a:prstGeom>
          <a:ln w="69850">
            <a:solidFill>
              <a:schemeClr val="tx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Lige pilforbindelse 5">
            <a:extLst>
              <a:ext uri="{FF2B5EF4-FFF2-40B4-BE49-F238E27FC236}">
                <a16:creationId xmlns:a16="http://schemas.microsoft.com/office/drawing/2014/main" id="{CE29FB0B-DFF8-497F-EC4A-6833640E7019}"/>
              </a:ext>
            </a:extLst>
          </p:cNvPr>
          <p:cNvCxnSpPr/>
          <p:nvPr/>
        </p:nvCxnSpPr>
        <p:spPr>
          <a:xfrm>
            <a:off x="6918920" y="1994054"/>
            <a:ext cx="0" cy="2633031"/>
          </a:xfrm>
          <a:prstGeom prst="straightConnector1">
            <a:avLst/>
          </a:prstGeom>
          <a:ln w="698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610760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sp useBgFill="1">
        <p:nvSpPr>
          <p:cNvPr id="21" name="Rectangle 16">
            <a:extLst>
              <a:ext uri="{FF2B5EF4-FFF2-40B4-BE49-F238E27FC236}">
                <a16:creationId xmlns:a16="http://schemas.microsoft.com/office/drawing/2014/main" id="{063F27BC-7079-4FF7-8F7C-ABC82FA3C2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9ADE561-58EE-CB24-5091-B4ADC1606047}"/>
              </a:ext>
            </a:extLst>
          </p:cNvPr>
          <p:cNvSpPr>
            <a:spLocks noGrp="1"/>
          </p:cNvSpPr>
          <p:nvPr>
            <p:ph type="title"/>
          </p:nvPr>
        </p:nvSpPr>
        <p:spPr>
          <a:xfrm>
            <a:off x="640080" y="914401"/>
            <a:ext cx="4876801" cy="1569516"/>
          </a:xfrm>
        </p:spPr>
        <p:txBody>
          <a:bodyPr anchor="t">
            <a:normAutofit/>
          </a:bodyPr>
          <a:lstStyle/>
          <a:p>
            <a:r>
              <a:rPr lang="da-DK" dirty="0"/>
              <a:t>De to boliger</a:t>
            </a:r>
          </a:p>
        </p:txBody>
      </p:sp>
      <p:pic>
        <p:nvPicPr>
          <p:cNvPr id="7" name="Graphic 6" descr="Suburban scene">
            <a:extLst>
              <a:ext uri="{FF2B5EF4-FFF2-40B4-BE49-F238E27FC236}">
                <a16:creationId xmlns:a16="http://schemas.microsoft.com/office/drawing/2014/main" id="{48756717-A78F-7315-EC62-49339AE479E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13232" y="2857499"/>
            <a:ext cx="3125269" cy="3125269"/>
          </a:xfrm>
          <a:prstGeom prst="rect">
            <a:avLst/>
          </a:prstGeom>
        </p:spPr>
      </p:pic>
      <p:sp>
        <p:nvSpPr>
          <p:cNvPr id="3" name="Pladsholder til indhold 2">
            <a:extLst>
              <a:ext uri="{FF2B5EF4-FFF2-40B4-BE49-F238E27FC236}">
                <a16:creationId xmlns:a16="http://schemas.microsoft.com/office/drawing/2014/main" id="{F740373C-E4B2-5D56-2727-A8EF7A2D55B6}"/>
              </a:ext>
            </a:extLst>
          </p:cNvPr>
          <p:cNvSpPr>
            <a:spLocks noGrp="1"/>
          </p:cNvSpPr>
          <p:nvPr>
            <p:ph idx="1"/>
          </p:nvPr>
        </p:nvSpPr>
        <p:spPr>
          <a:xfrm>
            <a:off x="6400799" y="960119"/>
            <a:ext cx="5130210" cy="5022661"/>
          </a:xfrm>
        </p:spPr>
        <p:txBody>
          <a:bodyPr>
            <a:normAutofit fontScale="92500" lnSpcReduction="10000"/>
          </a:bodyPr>
          <a:lstStyle/>
          <a:p>
            <a:pPr rtl="0" fontAlgn="base">
              <a:lnSpc>
                <a:spcPct val="110000"/>
              </a:lnSpc>
              <a:spcAft>
                <a:spcPts val="800"/>
              </a:spcAft>
              <a:buNone/>
            </a:pPr>
            <a:r>
              <a:rPr lang="da-DK" b="0" i="0" dirty="0">
                <a:effectLst/>
                <a:latin typeface="Aptos" panose="020B0004020202020204" pitchFamily="34" charset="0"/>
              </a:rPr>
              <a:t>De to boliger ligger her: </a:t>
            </a:r>
            <a:endParaRPr lang="da-DK" b="0" i="0" dirty="0">
              <a:effectLst/>
              <a:latin typeface="Segoe UI" panose="020B0502040204020203" pitchFamily="34" charset="0"/>
            </a:endParaRPr>
          </a:p>
          <a:p>
            <a:pPr rtl="0" fontAlgn="base">
              <a:lnSpc>
                <a:spcPct val="110000"/>
              </a:lnSpc>
              <a:buFont typeface="Arial" panose="020B0604020202020204" pitchFamily="34" charset="0"/>
              <a:buChar char="•"/>
            </a:pPr>
            <a:r>
              <a:rPr lang="da-DK" b="1" i="0" dirty="0">
                <a:effectLst/>
                <a:latin typeface="Aptos" panose="020B0004020202020204" pitchFamily="34" charset="0"/>
              </a:rPr>
              <a:t>Parkstræde 3, 4040 Jyllinge</a:t>
            </a:r>
            <a:r>
              <a:rPr lang="da-DK" b="0" i="0" dirty="0">
                <a:effectLst/>
                <a:latin typeface="Aptos" panose="020B0004020202020204" pitchFamily="34" charset="0"/>
              </a:rPr>
              <a:t> (ved kysten) </a:t>
            </a:r>
          </a:p>
          <a:p>
            <a:pPr rtl="0" fontAlgn="base">
              <a:lnSpc>
                <a:spcPct val="110000"/>
              </a:lnSpc>
              <a:buFont typeface="Arial" panose="020B0604020202020204" pitchFamily="34" charset="0"/>
              <a:buChar char="•"/>
            </a:pPr>
            <a:r>
              <a:rPr lang="da-DK" b="1" i="0" dirty="0">
                <a:effectLst/>
                <a:latin typeface="Aptos" panose="020B0004020202020204" pitchFamily="34" charset="0"/>
              </a:rPr>
              <a:t>Karlebyvej 2, 4894 Øster Ulslev</a:t>
            </a:r>
            <a:r>
              <a:rPr lang="da-DK" b="0" i="0" dirty="0">
                <a:effectLst/>
                <a:latin typeface="Aptos" panose="020B0004020202020204" pitchFamily="34" charset="0"/>
              </a:rPr>
              <a:t> (inde i land) </a:t>
            </a:r>
          </a:p>
          <a:p>
            <a:pPr marL="0" indent="0" rtl="0" fontAlgn="base">
              <a:lnSpc>
                <a:spcPct val="110000"/>
              </a:lnSpc>
              <a:buNone/>
            </a:pPr>
            <a:r>
              <a:rPr lang="da-DK" b="1" u="sng" dirty="0">
                <a:latin typeface="Aptos" panose="020B0004020202020204" pitchFamily="34" charset="0"/>
              </a:rPr>
              <a:t>OPGAVE</a:t>
            </a:r>
            <a:endParaRPr lang="da-DK" b="1" i="0" u="sng" dirty="0">
              <a:effectLst/>
              <a:latin typeface="Aptos" panose="020B0004020202020204" pitchFamily="34" charset="0"/>
            </a:endParaRPr>
          </a:p>
          <a:p>
            <a:pPr marL="0" indent="0">
              <a:lnSpc>
                <a:spcPct val="110000"/>
              </a:lnSpc>
              <a:buNone/>
            </a:pPr>
            <a:r>
              <a:rPr lang="da-DK" dirty="0"/>
              <a:t>- Gå ind på dingeo.dk </a:t>
            </a:r>
          </a:p>
          <a:p>
            <a:pPr marL="0" indent="0">
              <a:lnSpc>
                <a:spcPct val="110000"/>
              </a:lnSpc>
              <a:buNone/>
            </a:pPr>
            <a:r>
              <a:rPr lang="da-DK" dirty="0"/>
              <a:t>- Indtast adresserne</a:t>
            </a:r>
          </a:p>
          <a:p>
            <a:pPr>
              <a:lnSpc>
                <a:spcPct val="110000"/>
              </a:lnSpc>
              <a:buFontTx/>
              <a:buChar char="-"/>
            </a:pPr>
            <a:r>
              <a:rPr lang="da-DK" dirty="0"/>
              <a:t>Når du har søgt på adressen, så </a:t>
            </a:r>
            <a:r>
              <a:rPr lang="da-DK" dirty="0" err="1"/>
              <a:t>Scroll</a:t>
            </a:r>
            <a:r>
              <a:rPr lang="da-DK" dirty="0"/>
              <a:t> lidt ned på siden og læs om boligens størrelse, antal værelser og husets ejendomsvurdering mm. </a:t>
            </a:r>
          </a:p>
          <a:p>
            <a:pPr>
              <a:lnSpc>
                <a:spcPct val="110000"/>
              </a:lnSpc>
              <a:buFontTx/>
              <a:buChar char="-"/>
            </a:pPr>
            <a:r>
              <a:rPr lang="da-DK" dirty="0"/>
              <a:t>Fået et overblik over boligen – hvilke geofaglige informationer man kan må få ved at kigge på dingeo.dk. </a:t>
            </a:r>
          </a:p>
          <a:p>
            <a:pPr marL="0" indent="0">
              <a:lnSpc>
                <a:spcPct val="110000"/>
              </a:lnSpc>
              <a:buNone/>
            </a:pPr>
            <a:endParaRPr lang="da-DK" dirty="0"/>
          </a:p>
        </p:txBody>
      </p:sp>
      <p:cxnSp>
        <p:nvCxnSpPr>
          <p:cNvPr id="22" name="Straight Connector 18">
            <a:extLst>
              <a:ext uri="{FF2B5EF4-FFF2-40B4-BE49-F238E27FC236}">
                <a16:creationId xmlns:a16="http://schemas.microsoft.com/office/drawing/2014/main" id="{540DBD50-3CB1-A513-2321-1891E3F0954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71755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5D7A9AA-E2F4-4E31-F7EC-2D90D5D708C4}"/>
            </a:ext>
          </a:extLst>
        </p:cNvPr>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Et gult vask afløbs vand">
            <a:extLst>
              <a:ext uri="{FF2B5EF4-FFF2-40B4-BE49-F238E27FC236}">
                <a16:creationId xmlns:a16="http://schemas.microsoft.com/office/drawing/2014/main" id="{C1FE12DD-9F93-4DD2-515D-A2D740443BE7}"/>
              </a:ext>
            </a:extLst>
          </p:cNvPr>
          <p:cNvPicPr>
            <a:picLocks noChangeAspect="1"/>
          </p:cNvPicPr>
          <p:nvPr/>
        </p:nvPicPr>
        <p:blipFill>
          <a:blip r:embed="rId2"/>
          <a:srcRect t="124" b="15606"/>
          <a:stretch/>
        </p:blipFill>
        <p:spPr>
          <a:xfrm>
            <a:off x="20" y="10"/>
            <a:ext cx="12191980" cy="6857990"/>
          </a:xfrm>
          <a:prstGeom prst="rect">
            <a:avLst/>
          </a:prstGeom>
        </p:spPr>
      </p:pic>
      <p:sp useBgFill="1">
        <p:nvSpPr>
          <p:cNvPr id="12" name="Rectangle 11">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92BBB2F-6D45-F0D1-EE2D-88F8957929AA}"/>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700"/>
              <a:t>Hvad påvirker grundvandet? </a:t>
            </a:r>
          </a:p>
        </p:txBody>
      </p:sp>
      <p:cxnSp>
        <p:nvCxnSpPr>
          <p:cNvPr id="14" name="Straight Connector 13">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3DC24BA3-DD11-3344-2693-2F41F6067CC8}"/>
              </a:ext>
            </a:extLst>
          </p:cNvPr>
          <p:cNvSpPr>
            <a:spLocks noGrp="1"/>
          </p:cNvSpPr>
          <p:nvPr>
            <p:ph idx="1"/>
          </p:nvPr>
        </p:nvSpPr>
        <p:spPr>
          <a:xfrm>
            <a:off x="1049454" y="2662356"/>
            <a:ext cx="4665546" cy="3057911"/>
          </a:xfrm>
        </p:spPr>
        <p:txBody>
          <a:bodyPr>
            <a:normAutofit/>
          </a:bodyPr>
          <a:lstStyle/>
          <a:p>
            <a:pPr>
              <a:lnSpc>
                <a:spcPct val="110000"/>
              </a:lnSpc>
            </a:pPr>
            <a:r>
              <a:rPr lang="da-DK" dirty="0"/>
              <a:t>Mængden af nedbør </a:t>
            </a:r>
          </a:p>
          <a:p>
            <a:pPr>
              <a:lnSpc>
                <a:spcPct val="110000"/>
              </a:lnSpc>
            </a:pPr>
            <a:r>
              <a:rPr lang="da-DK" dirty="0"/>
              <a:t>Årstiden</a:t>
            </a:r>
          </a:p>
          <a:p>
            <a:pPr>
              <a:lnSpc>
                <a:spcPct val="110000"/>
              </a:lnSpc>
            </a:pPr>
            <a:r>
              <a:rPr lang="da-DK" dirty="0"/>
              <a:t>Jordbundsforhold</a:t>
            </a:r>
          </a:p>
          <a:p>
            <a:pPr>
              <a:lnSpc>
                <a:spcPct val="110000"/>
              </a:lnSpc>
            </a:pPr>
            <a:r>
              <a:rPr lang="da-DK" dirty="0"/>
              <a:t>Terrænet </a:t>
            </a:r>
          </a:p>
          <a:p>
            <a:pPr>
              <a:lnSpc>
                <a:spcPct val="110000"/>
              </a:lnSpc>
            </a:pPr>
            <a:r>
              <a:rPr lang="da-DK" b="1" dirty="0">
                <a:effectLst>
                  <a:outerShdw blurRad="38100" dist="38100" dir="2700000" algn="tl">
                    <a:srgbClr val="000000">
                      <a:alpha val="43137"/>
                    </a:srgbClr>
                  </a:outerShdw>
                </a:effectLst>
              </a:rPr>
              <a:t>Q – menneskelig påvirkning</a:t>
            </a:r>
            <a:endParaRPr lang="da-DK" dirty="0"/>
          </a:p>
        </p:txBody>
      </p:sp>
    </p:spTree>
    <p:extLst>
      <p:ext uri="{BB962C8B-B14F-4D97-AF65-F5344CB8AC3E}">
        <p14:creationId xmlns:p14="http://schemas.microsoft.com/office/powerpoint/2010/main" val="23062495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BE7F4-0D6D-BF45-FD14-B5CABF929DC4}"/>
            </a:ext>
          </a:extLst>
        </p:cNvPr>
        <p:cNvGrpSpPr/>
        <p:nvPr/>
      </p:nvGrpSpPr>
      <p:grpSpPr>
        <a:xfrm>
          <a:off x="0" y="0"/>
          <a:ext cx="0" cy="0"/>
          <a:chOff x="0" y="0"/>
          <a:chExt cx="0" cy="0"/>
        </a:xfrm>
      </p:grpSpPr>
      <p:grpSp>
        <p:nvGrpSpPr>
          <p:cNvPr id="27651" name="Grupper 1">
            <a:extLst>
              <a:ext uri="{FF2B5EF4-FFF2-40B4-BE49-F238E27FC236}">
                <a16:creationId xmlns:a16="http://schemas.microsoft.com/office/drawing/2014/main" id="{CA49F5C3-76FA-50BE-213A-8161513CC05E}"/>
              </a:ext>
            </a:extLst>
          </p:cNvPr>
          <p:cNvGrpSpPr>
            <a:grpSpLocks/>
          </p:cNvGrpSpPr>
          <p:nvPr/>
        </p:nvGrpSpPr>
        <p:grpSpPr bwMode="auto">
          <a:xfrm>
            <a:off x="1547814" y="1882776"/>
            <a:ext cx="9050337" cy="5076825"/>
            <a:chOff x="23812" y="1882775"/>
            <a:chExt cx="9050338" cy="5076825"/>
          </a:xfrm>
        </p:grpSpPr>
        <p:pic>
          <p:nvPicPr>
            <p:cNvPr id="27656" name="Picture 2">
              <a:extLst>
                <a:ext uri="{FF2B5EF4-FFF2-40B4-BE49-F238E27FC236}">
                  <a16:creationId xmlns:a16="http://schemas.microsoft.com/office/drawing/2014/main" id="{8451517E-1C0F-5DC4-4FF0-BD413A16EF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144" t="11208" r="3307" b="11423"/>
            <a:stretch>
              <a:fillRect/>
            </a:stretch>
          </p:blipFill>
          <p:spPr bwMode="auto">
            <a:xfrm>
              <a:off x="23812" y="1882775"/>
              <a:ext cx="9050338" cy="5076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Ellipse 3">
              <a:extLst>
                <a:ext uri="{FF2B5EF4-FFF2-40B4-BE49-F238E27FC236}">
                  <a16:creationId xmlns:a16="http://schemas.microsoft.com/office/drawing/2014/main" id="{BA2FA5E7-F487-73FD-968A-2A5FCB4F8892}"/>
                </a:ext>
              </a:extLst>
            </p:cNvPr>
            <p:cNvSpPr/>
            <p:nvPr/>
          </p:nvSpPr>
          <p:spPr>
            <a:xfrm rot="20658563">
              <a:off x="5225585" y="4869056"/>
              <a:ext cx="3463925" cy="1101725"/>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3800">
                  <a:solidFill>
                    <a:srgbClr val="565656"/>
                  </a:solidFill>
                  <a:latin typeface="Verdana" panose="020B0604030504040204" pitchFamily="34" charset="0"/>
                  <a:cs typeface="Arial" panose="020B0604020202020204" pitchFamily="34" charset="0"/>
                </a:defRPr>
              </a:lvl1pPr>
              <a:lvl2pPr marL="742950" indent="-285750">
                <a:defRPr sz="3800">
                  <a:solidFill>
                    <a:srgbClr val="565656"/>
                  </a:solidFill>
                  <a:latin typeface="Verdana" panose="020B0604030504040204" pitchFamily="34" charset="0"/>
                  <a:cs typeface="Arial" panose="020B0604020202020204" pitchFamily="34" charset="0"/>
                </a:defRPr>
              </a:lvl2pPr>
              <a:lvl3pPr marL="1143000" indent="-228600">
                <a:defRPr sz="3800">
                  <a:solidFill>
                    <a:srgbClr val="565656"/>
                  </a:solidFill>
                  <a:latin typeface="Verdana" panose="020B0604030504040204" pitchFamily="34" charset="0"/>
                  <a:cs typeface="Arial" panose="020B0604020202020204" pitchFamily="34" charset="0"/>
                </a:defRPr>
              </a:lvl3pPr>
              <a:lvl4pPr marL="1600200" indent="-228600">
                <a:defRPr sz="3800">
                  <a:solidFill>
                    <a:srgbClr val="565656"/>
                  </a:solidFill>
                  <a:latin typeface="Verdana" panose="020B0604030504040204" pitchFamily="34" charset="0"/>
                  <a:cs typeface="Arial" panose="020B0604020202020204" pitchFamily="34" charset="0"/>
                </a:defRPr>
              </a:lvl4pPr>
              <a:lvl5pPr marL="2057400" indent="-228600">
                <a:defRPr sz="3800">
                  <a:solidFill>
                    <a:srgbClr val="565656"/>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9pPr>
            </a:lstStyle>
            <a:p>
              <a:pPr algn="ctr" eaLnBrk="1" hangingPunct="1">
                <a:defRPr/>
              </a:pPr>
              <a:endParaRPr lang="da-DK" altLang="da-DK">
                <a:solidFill>
                  <a:srgbClr val="FFFFFF"/>
                </a:solidFill>
                <a:latin typeface="Calibri" panose="020F0502020204030204" pitchFamily="34" charset="0"/>
              </a:endParaRPr>
            </a:p>
          </p:txBody>
        </p:sp>
      </p:grpSp>
      <p:grpSp>
        <p:nvGrpSpPr>
          <p:cNvPr id="27652" name="Gruppe 1">
            <a:extLst>
              <a:ext uri="{FF2B5EF4-FFF2-40B4-BE49-F238E27FC236}">
                <a16:creationId xmlns:a16="http://schemas.microsoft.com/office/drawing/2014/main" id="{A99A396A-350D-28DE-DD99-24BD30D22B90}"/>
              </a:ext>
            </a:extLst>
          </p:cNvPr>
          <p:cNvGrpSpPr>
            <a:grpSpLocks/>
          </p:cNvGrpSpPr>
          <p:nvPr/>
        </p:nvGrpSpPr>
        <p:grpSpPr bwMode="auto">
          <a:xfrm>
            <a:off x="2135188" y="439348"/>
            <a:ext cx="7875587" cy="1584325"/>
            <a:chOff x="611188" y="222587"/>
            <a:chExt cx="7875587" cy="1584325"/>
          </a:xfrm>
        </p:grpSpPr>
        <p:pic>
          <p:nvPicPr>
            <p:cNvPr id="27654" name="Picture 2">
              <a:extLst>
                <a:ext uri="{FF2B5EF4-FFF2-40B4-BE49-F238E27FC236}">
                  <a16:creationId xmlns:a16="http://schemas.microsoft.com/office/drawing/2014/main" id="{EC7EA3C7-DEC1-E615-998A-1354F0BAF1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7939" b="14163"/>
            <a:stretch>
              <a:fillRect/>
            </a:stretch>
          </p:blipFill>
          <p:spPr bwMode="auto">
            <a:xfrm>
              <a:off x="611188" y="222587"/>
              <a:ext cx="7875587" cy="1584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Ellipse 8">
              <a:extLst>
                <a:ext uri="{FF2B5EF4-FFF2-40B4-BE49-F238E27FC236}">
                  <a16:creationId xmlns:a16="http://schemas.microsoft.com/office/drawing/2014/main" id="{6C6594F5-E903-2E9B-6EBA-AE10EFBE003D}"/>
                </a:ext>
              </a:extLst>
            </p:cNvPr>
            <p:cNvSpPr/>
            <p:nvPr/>
          </p:nvSpPr>
          <p:spPr>
            <a:xfrm>
              <a:off x="5243514" y="294024"/>
              <a:ext cx="1714034" cy="1441450"/>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sz="3800">
                  <a:solidFill>
                    <a:srgbClr val="565656"/>
                  </a:solidFill>
                  <a:latin typeface="Verdana" panose="020B0604030504040204" pitchFamily="34" charset="0"/>
                  <a:cs typeface="Arial" panose="020B0604020202020204" pitchFamily="34" charset="0"/>
                </a:defRPr>
              </a:lvl1pPr>
              <a:lvl2pPr marL="742950" indent="-285750">
                <a:defRPr sz="3800">
                  <a:solidFill>
                    <a:srgbClr val="565656"/>
                  </a:solidFill>
                  <a:latin typeface="Verdana" panose="020B0604030504040204" pitchFamily="34" charset="0"/>
                  <a:cs typeface="Arial" panose="020B0604020202020204" pitchFamily="34" charset="0"/>
                </a:defRPr>
              </a:lvl2pPr>
              <a:lvl3pPr marL="1143000" indent="-228600">
                <a:defRPr sz="3800">
                  <a:solidFill>
                    <a:srgbClr val="565656"/>
                  </a:solidFill>
                  <a:latin typeface="Verdana" panose="020B0604030504040204" pitchFamily="34" charset="0"/>
                  <a:cs typeface="Arial" panose="020B0604020202020204" pitchFamily="34" charset="0"/>
                </a:defRPr>
              </a:lvl3pPr>
              <a:lvl4pPr marL="1600200" indent="-228600">
                <a:defRPr sz="3800">
                  <a:solidFill>
                    <a:srgbClr val="565656"/>
                  </a:solidFill>
                  <a:latin typeface="Verdana" panose="020B0604030504040204" pitchFamily="34" charset="0"/>
                  <a:cs typeface="Arial" panose="020B0604020202020204" pitchFamily="34" charset="0"/>
                </a:defRPr>
              </a:lvl4pPr>
              <a:lvl5pPr marL="2057400" indent="-228600">
                <a:defRPr sz="3800">
                  <a:solidFill>
                    <a:srgbClr val="565656"/>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3800">
                  <a:solidFill>
                    <a:srgbClr val="565656"/>
                  </a:solidFill>
                  <a:latin typeface="Verdana" panose="020B0604030504040204" pitchFamily="34" charset="0"/>
                  <a:cs typeface="Arial" panose="020B0604020202020204" pitchFamily="34" charset="0"/>
                </a:defRPr>
              </a:lvl9pPr>
            </a:lstStyle>
            <a:p>
              <a:pPr algn="ctr" eaLnBrk="1" hangingPunct="1">
                <a:defRPr/>
              </a:pPr>
              <a:endParaRPr lang="da-DK" altLang="da-DK">
                <a:solidFill>
                  <a:srgbClr val="FFFFFF"/>
                </a:solidFill>
                <a:latin typeface="Calibri" panose="020F0502020204030204" pitchFamily="34" charset="0"/>
              </a:endParaRPr>
            </a:p>
          </p:txBody>
        </p:sp>
      </p:grpSp>
    </p:spTree>
    <p:extLst>
      <p:ext uri="{BB962C8B-B14F-4D97-AF65-F5344CB8AC3E}">
        <p14:creationId xmlns:p14="http://schemas.microsoft.com/office/powerpoint/2010/main" val="1005004047"/>
      </p:ext>
    </p:extLst>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06BD704-01C2-4341-B99A-116CC7EC56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Billede 4" descr="Hus med hvid maling">
            <a:extLst>
              <a:ext uri="{FF2B5EF4-FFF2-40B4-BE49-F238E27FC236}">
                <a16:creationId xmlns:a16="http://schemas.microsoft.com/office/drawing/2014/main" id="{51F9D8B7-7519-B6C2-B730-E271A90F888E}"/>
              </a:ext>
            </a:extLst>
          </p:cNvPr>
          <p:cNvPicPr>
            <a:picLocks noChangeAspect="1"/>
          </p:cNvPicPr>
          <p:nvPr/>
        </p:nvPicPr>
        <p:blipFill>
          <a:blip r:embed="rId2">
            <a:extLst>
              <a:ext uri="{28A0092B-C50C-407E-A947-70E740481C1C}">
                <a14:useLocalDpi xmlns:a14="http://schemas.microsoft.com/office/drawing/2010/main" val="0"/>
              </a:ext>
            </a:extLst>
          </a:blip>
          <a:srcRect t="19695" b="5305"/>
          <a:stretch/>
        </p:blipFill>
        <p:spPr>
          <a:xfrm>
            <a:off x="20" y="10"/>
            <a:ext cx="12191980" cy="6857990"/>
          </a:xfrm>
          <a:prstGeom prst="rect">
            <a:avLst/>
          </a:prstGeom>
        </p:spPr>
      </p:pic>
      <p:sp useBgFill="1">
        <p:nvSpPr>
          <p:cNvPr id="12" name="Rectangle 11">
            <a:extLst>
              <a:ext uri="{FF2B5EF4-FFF2-40B4-BE49-F238E27FC236}">
                <a16:creationId xmlns:a16="http://schemas.microsoft.com/office/drawing/2014/main" id="{0225C01B-A296-4FAA-AA46-794F27DF69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894" y="979075"/>
            <a:ext cx="5777024" cy="50749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E5E273F-C319-1768-CF95-F1AA6EAD4E95}"/>
              </a:ext>
            </a:extLst>
          </p:cNvPr>
          <p:cNvSpPr>
            <a:spLocks noGrp="1"/>
          </p:cNvSpPr>
          <p:nvPr>
            <p:ph type="title"/>
          </p:nvPr>
        </p:nvSpPr>
        <p:spPr>
          <a:xfrm>
            <a:off x="1049451" y="1352492"/>
            <a:ext cx="4665540" cy="1143000"/>
          </a:xfrm>
        </p:spPr>
        <p:txBody>
          <a:bodyPr anchor="t">
            <a:normAutofit/>
          </a:bodyPr>
          <a:lstStyle/>
          <a:p>
            <a:pPr>
              <a:lnSpc>
                <a:spcPct val="90000"/>
              </a:lnSpc>
            </a:pPr>
            <a:r>
              <a:rPr lang="da-DK" sz="3700"/>
              <a:t>Opsamling på boligerne </a:t>
            </a:r>
          </a:p>
        </p:txBody>
      </p:sp>
      <p:cxnSp>
        <p:nvCxnSpPr>
          <p:cNvPr id="14" name="Straight Connector 13">
            <a:extLst>
              <a:ext uri="{FF2B5EF4-FFF2-40B4-BE49-F238E27FC236}">
                <a16:creationId xmlns:a16="http://schemas.microsoft.com/office/drawing/2014/main" id="{62713E66-598D-4B8A-9D2A-67C7AF46EF1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V="1">
            <a:off x="485673" y="979075"/>
            <a:ext cx="0" cy="507492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C3455C31-F5F6-93F5-47EB-5CE9BE88F970}"/>
              </a:ext>
            </a:extLst>
          </p:cNvPr>
          <p:cNvSpPr>
            <a:spLocks noGrp="1"/>
          </p:cNvSpPr>
          <p:nvPr>
            <p:ph idx="1"/>
          </p:nvPr>
        </p:nvSpPr>
        <p:spPr>
          <a:xfrm>
            <a:off x="1049454" y="2662356"/>
            <a:ext cx="4665546" cy="3057911"/>
          </a:xfrm>
        </p:spPr>
        <p:txBody>
          <a:bodyPr>
            <a:normAutofit/>
          </a:bodyPr>
          <a:lstStyle/>
          <a:p>
            <a:r>
              <a:rPr lang="da-DK" dirty="0"/>
              <a:t>Lave øvelsen opsamling på boligerne </a:t>
            </a:r>
          </a:p>
          <a:p>
            <a:pPr lvl="1"/>
            <a:r>
              <a:rPr lang="da-DK" dirty="0"/>
              <a:t>Her indgår spørgsmål om jordbundsforhold og grundvand (oversvømmelser nede fra) </a:t>
            </a:r>
          </a:p>
          <a:p>
            <a:pPr lvl="1"/>
            <a:r>
              <a:rPr lang="da-DK" dirty="0"/>
              <a:t>Til besvarelse af de to dele – brug dingeo.dk </a:t>
            </a:r>
          </a:p>
          <a:p>
            <a:r>
              <a:rPr lang="da-DK" dirty="0"/>
              <a:t>Opgave afleveres i grupper af max 3 på </a:t>
            </a:r>
            <a:r>
              <a:rPr lang="da-DK"/>
              <a:t>Lectio (2 </a:t>
            </a:r>
            <a:r>
              <a:rPr lang="da-DK" dirty="0"/>
              <a:t>elevtime) </a:t>
            </a:r>
          </a:p>
        </p:txBody>
      </p:sp>
    </p:spTree>
    <p:extLst>
      <p:ext uri="{BB962C8B-B14F-4D97-AF65-F5344CB8AC3E}">
        <p14:creationId xmlns:p14="http://schemas.microsoft.com/office/powerpoint/2010/main" val="2176083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AE2D88B-DDAD-259C-5058-8642FFAC11B7}"/>
            </a:ext>
          </a:extLst>
        </p:cNvPr>
        <p:cNvGrpSpPr/>
        <p:nvPr/>
      </p:nvGrpSpPr>
      <p:grpSpPr>
        <a:xfrm>
          <a:off x="0" y="0"/>
          <a:ext cx="0" cy="0"/>
          <a:chOff x="0" y="0"/>
          <a:chExt cx="0" cy="0"/>
        </a:xfrm>
      </p:grpSpPr>
      <p:sp useBgFill="1">
        <p:nvSpPr>
          <p:cNvPr id="21" name="Rectangle 16">
            <a:extLst>
              <a:ext uri="{FF2B5EF4-FFF2-40B4-BE49-F238E27FC236}">
                <a16:creationId xmlns:a16="http://schemas.microsoft.com/office/drawing/2014/main" id="{8B725FEF-2789-8B1B-11C3-A0CFE8D4A3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01D37D0-776B-1DF3-E296-3A2F38A53B06}"/>
              </a:ext>
            </a:extLst>
          </p:cNvPr>
          <p:cNvSpPr>
            <a:spLocks noGrp="1"/>
          </p:cNvSpPr>
          <p:nvPr>
            <p:ph type="title"/>
          </p:nvPr>
        </p:nvSpPr>
        <p:spPr>
          <a:xfrm>
            <a:off x="640080" y="914401"/>
            <a:ext cx="4876801" cy="1569516"/>
          </a:xfrm>
        </p:spPr>
        <p:txBody>
          <a:bodyPr anchor="t">
            <a:normAutofit/>
          </a:bodyPr>
          <a:lstStyle/>
          <a:p>
            <a:r>
              <a:rPr lang="da-DK" dirty="0"/>
              <a:t>Din bolig</a:t>
            </a:r>
          </a:p>
        </p:txBody>
      </p:sp>
      <p:pic>
        <p:nvPicPr>
          <p:cNvPr id="7" name="Graphic 6" descr="Suburban scene">
            <a:extLst>
              <a:ext uri="{FF2B5EF4-FFF2-40B4-BE49-F238E27FC236}">
                <a16:creationId xmlns:a16="http://schemas.microsoft.com/office/drawing/2014/main" id="{079B990E-AB2C-DCE6-1014-BACA2729466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713232" y="2857499"/>
            <a:ext cx="3125269" cy="3125269"/>
          </a:xfrm>
          <a:prstGeom prst="rect">
            <a:avLst/>
          </a:prstGeom>
        </p:spPr>
      </p:pic>
      <p:sp>
        <p:nvSpPr>
          <p:cNvPr id="3" name="Pladsholder til indhold 2">
            <a:extLst>
              <a:ext uri="{FF2B5EF4-FFF2-40B4-BE49-F238E27FC236}">
                <a16:creationId xmlns:a16="http://schemas.microsoft.com/office/drawing/2014/main" id="{019098E9-1778-6ADA-70B2-1B835B6958EA}"/>
              </a:ext>
            </a:extLst>
          </p:cNvPr>
          <p:cNvSpPr>
            <a:spLocks noGrp="1"/>
          </p:cNvSpPr>
          <p:nvPr>
            <p:ph idx="1"/>
          </p:nvPr>
        </p:nvSpPr>
        <p:spPr>
          <a:xfrm>
            <a:off x="6400799" y="960119"/>
            <a:ext cx="5130210" cy="5022661"/>
          </a:xfrm>
        </p:spPr>
        <p:txBody>
          <a:bodyPr>
            <a:normAutofit/>
          </a:bodyPr>
          <a:lstStyle/>
          <a:p>
            <a:pPr marL="0" indent="0" rtl="0" fontAlgn="base">
              <a:lnSpc>
                <a:spcPct val="110000"/>
              </a:lnSpc>
              <a:buNone/>
            </a:pPr>
            <a:r>
              <a:rPr lang="da-DK" b="1" u="sng" dirty="0">
                <a:latin typeface="Aptos" panose="020B0004020202020204" pitchFamily="34" charset="0"/>
              </a:rPr>
              <a:t>OPGAVE</a:t>
            </a:r>
            <a:endParaRPr lang="da-DK" b="1" i="0" u="sng" dirty="0">
              <a:effectLst/>
              <a:latin typeface="Aptos" panose="020B0004020202020204" pitchFamily="34" charset="0"/>
            </a:endParaRPr>
          </a:p>
          <a:p>
            <a:pPr marL="0" indent="0">
              <a:lnSpc>
                <a:spcPct val="110000"/>
              </a:lnSpc>
              <a:buNone/>
            </a:pPr>
            <a:r>
              <a:rPr lang="da-DK" dirty="0"/>
              <a:t>- Gå ind på dingeo.dk </a:t>
            </a:r>
          </a:p>
          <a:p>
            <a:pPr marL="0" indent="0">
              <a:lnSpc>
                <a:spcPct val="110000"/>
              </a:lnSpc>
              <a:buNone/>
            </a:pPr>
            <a:r>
              <a:rPr lang="da-DK" dirty="0"/>
              <a:t>- Indtast din adresserne</a:t>
            </a:r>
          </a:p>
          <a:p>
            <a:pPr>
              <a:lnSpc>
                <a:spcPct val="110000"/>
              </a:lnSpc>
              <a:buFontTx/>
              <a:buChar char="-"/>
            </a:pPr>
            <a:r>
              <a:rPr lang="da-DK" dirty="0"/>
              <a:t>Når du har søgt på adressen, så </a:t>
            </a:r>
            <a:r>
              <a:rPr lang="da-DK" dirty="0" err="1"/>
              <a:t>Scroll</a:t>
            </a:r>
            <a:r>
              <a:rPr lang="da-DK" dirty="0"/>
              <a:t> lidt ned på siden og læs om boligens størrelse, antal værelser og husets ejendomsvurdering mm. </a:t>
            </a:r>
          </a:p>
          <a:p>
            <a:pPr>
              <a:lnSpc>
                <a:spcPct val="110000"/>
              </a:lnSpc>
              <a:buFontTx/>
              <a:buChar char="-"/>
            </a:pPr>
            <a:r>
              <a:rPr lang="da-DK" dirty="0"/>
              <a:t>Fået et overblik over boligen – hvilke geofaglige informationer man kan må få ved at kigge på dingeo.dk. </a:t>
            </a:r>
          </a:p>
          <a:p>
            <a:pPr marL="0" indent="0">
              <a:lnSpc>
                <a:spcPct val="110000"/>
              </a:lnSpc>
              <a:buNone/>
            </a:pPr>
            <a:endParaRPr lang="da-DK" dirty="0"/>
          </a:p>
        </p:txBody>
      </p:sp>
      <p:cxnSp>
        <p:nvCxnSpPr>
          <p:cNvPr id="22" name="Straight Connector 18">
            <a:extLst>
              <a:ext uri="{FF2B5EF4-FFF2-40B4-BE49-F238E27FC236}">
                <a16:creationId xmlns:a16="http://schemas.microsoft.com/office/drawing/2014/main" id="{9D47D836-B9C0-73DC-525F-E8E765950221}"/>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5768464"/>
      </p:ext>
    </p:extLst>
  </p:cSld>
  <p:clrMapOvr>
    <a:masterClrMapping/>
  </p:clrMapOvr>
</p:sld>
</file>

<file path=ppt/theme/theme1.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webextension1.xml.rels><?xml version="1.0" encoding="UTF-8" standalone="yes"?>
<Relationships xmlns="http://schemas.openxmlformats.org/package/2006/relationships"><Relationship Id="rId1" Type="http://schemas.openxmlformats.org/officeDocument/2006/relationships/image" Target="../media/image13.png"/></Relationships>
</file>

<file path=ppt/webextensions/webextension1.xml><?xml version="1.0" encoding="utf-8"?>
<we:webextension xmlns:we="http://schemas.microsoft.com/office/webextensions/webextension/2010/11" id="{88DD096C-E7A4-4924-9C34-DA74892CF58A}">
  <we:reference id="wa200001661" version="3.1.2.0" store="da-DK" storeType="OMEX"/>
  <we:alternateReferences>
    <we:reference id="WA200001661" version="3.1.2.0" store="" storeType="OMEX"/>
  </we:alternateReferences>
  <we:properties>
    <we:property name="breaktime.flosim.com_fontColour" value="null"/>
    <we:property name="breaktime.flosim.com_startMinutes" value="10"/>
    <we:property name="breaktime.flosim.com_time" value="600"/>
    <we:property name="breaktime.flosim.com_type" value="&quot;&quot;"/>
    <we:property name="time" value="600"/>
    <we:property name="type" value="&quot;&quot;"/>
  </we:properties>
  <we:bindings/>
  <we:snapshot xmlns:r="http://schemas.openxmlformats.org/officeDocument/2006/relationships" r:embed="rId1"/>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2AFC1C3DDE19E743AAC0C352BCBBF68E" ma:contentTypeVersion="18" ma:contentTypeDescription="Opret et nyt dokument." ma:contentTypeScope="" ma:versionID="9f0d6c5dbacd43f72a30e6b8b37f88f3">
  <xsd:schema xmlns:xsd="http://www.w3.org/2001/XMLSchema" xmlns:xs="http://www.w3.org/2001/XMLSchema" xmlns:p="http://schemas.microsoft.com/office/2006/metadata/properties" xmlns:ns2="e69d9e79-1311-4626-998b-0490d146b243" xmlns:ns3="78d877a1-0637-4d4e-87c0-bcc05bcb275a" targetNamespace="http://schemas.microsoft.com/office/2006/metadata/properties" ma:root="true" ma:fieldsID="03041ccd26e38a8c353f6e88a8efb153" ns2:_="" ns3:_="">
    <xsd:import namespace="e69d9e79-1311-4626-998b-0490d146b243"/>
    <xsd:import namespace="78d877a1-0637-4d4e-87c0-bcc05bcb275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9d9e79-1311-4626-998b-0490d146b2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illedmærker" ma:readOnly="false" ma:fieldId="{5cf76f15-5ced-4ddc-b409-7134ff3c332f}" ma:taxonomyMulti="true" ma:sspId="09c1e1a0-3087-4179-bb9b-ab0ebf0f2836"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8d877a1-0637-4d4e-87c0-bcc05bcb275a" elementFormDefault="qualified">
    <xsd:import namespace="http://schemas.microsoft.com/office/2006/documentManagement/types"/>
    <xsd:import namespace="http://schemas.microsoft.com/office/infopath/2007/PartnerControls"/>
    <xsd:element name="SharedWithUsers" ma:index="15"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Delt med detaljer" ma:internalName="SharedWithDetails" ma:readOnly="true">
      <xsd:simpleType>
        <xsd:restriction base="dms:Note">
          <xsd:maxLength value="255"/>
        </xsd:restriction>
      </xsd:simpleType>
    </xsd:element>
    <xsd:element name="TaxCatchAll" ma:index="22" nillable="true" ma:displayName="Taxonomy Catch All Column" ma:hidden="true" ma:list="{7bb230a7-059c-4235-94d2-5762666dc61e}" ma:internalName="TaxCatchAll" ma:showField="CatchAllData" ma:web="78d877a1-0637-4d4e-87c0-bcc05bcb275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69d9e79-1311-4626-998b-0490d146b243">
      <Terms xmlns="http://schemas.microsoft.com/office/infopath/2007/PartnerControls"/>
    </lcf76f155ced4ddcb4097134ff3c332f>
    <TaxCatchAll xmlns="78d877a1-0637-4d4e-87c0-bcc05bcb275a" xsi:nil="true"/>
  </documentManagement>
</p:properties>
</file>

<file path=customXml/itemProps1.xml><?xml version="1.0" encoding="utf-8"?>
<ds:datastoreItem xmlns:ds="http://schemas.openxmlformats.org/officeDocument/2006/customXml" ds:itemID="{010FAA8C-3C67-4097-9E0D-37325A902C28}"/>
</file>

<file path=customXml/itemProps2.xml><?xml version="1.0" encoding="utf-8"?>
<ds:datastoreItem xmlns:ds="http://schemas.openxmlformats.org/officeDocument/2006/customXml" ds:itemID="{894FF797-A199-4EEE-8A1C-A41FA3E5AD89}"/>
</file>

<file path=customXml/itemProps3.xml><?xml version="1.0" encoding="utf-8"?>
<ds:datastoreItem xmlns:ds="http://schemas.openxmlformats.org/officeDocument/2006/customXml" ds:itemID="{5BAF5025-9B33-4C15-9FEF-F8F1DBAC0B85}"/>
</file>

<file path=docProps/app.xml><?xml version="1.0" encoding="utf-8"?>
<Properties xmlns="http://schemas.openxmlformats.org/officeDocument/2006/extended-properties" xmlns:vt="http://schemas.openxmlformats.org/officeDocument/2006/docPropsVTypes">
  <TotalTime>14785</TotalTime>
  <Words>2254</Words>
  <Application>Microsoft Office PowerPoint</Application>
  <PresentationFormat>Widescreen</PresentationFormat>
  <Paragraphs>351</Paragraphs>
  <Slides>82</Slides>
  <Notes>10</Notes>
  <HiddenSlides>4</HiddenSlides>
  <MMClips>0</MMClips>
  <ScaleCrop>false</ScaleCrop>
  <HeadingPairs>
    <vt:vector size="6" baseType="variant">
      <vt:variant>
        <vt:lpstr>Benyttede skrifttyper</vt:lpstr>
      </vt:variant>
      <vt:variant>
        <vt:i4>11</vt:i4>
      </vt:variant>
      <vt:variant>
        <vt:lpstr>Tema</vt:lpstr>
      </vt:variant>
      <vt:variant>
        <vt:i4>1</vt:i4>
      </vt:variant>
      <vt:variant>
        <vt:lpstr>Slidetitler</vt:lpstr>
      </vt:variant>
      <vt:variant>
        <vt:i4>82</vt:i4>
      </vt:variant>
    </vt:vector>
  </HeadingPairs>
  <TitlesOfParts>
    <vt:vector size="94" baseType="lpstr">
      <vt:lpstr>Aptos</vt:lpstr>
      <vt:lpstr>Arial</vt:lpstr>
      <vt:lpstr>Avenir Next LT Pro</vt:lpstr>
      <vt:lpstr>Calibri</vt:lpstr>
      <vt:lpstr>Constantia</vt:lpstr>
      <vt:lpstr>Courier New</vt:lpstr>
      <vt:lpstr>Franklin Gothic Book</vt:lpstr>
      <vt:lpstr>Grandview Display</vt:lpstr>
      <vt:lpstr>Segoe UI</vt:lpstr>
      <vt:lpstr>Verdana</vt:lpstr>
      <vt:lpstr>Wingdings</vt:lpstr>
      <vt:lpstr>DashVTI</vt:lpstr>
      <vt:lpstr>Eksamen i geografi   24 min Forberedelse – skal bruges til de ukendte bilag skal ind i dit oplæg 24 min Eksamen  - 8 minutters oplæg og derefter dialog.</vt:lpstr>
      <vt:lpstr>Der vil være ca. 8-9 eksamensspørgsmål - I får dem så snart vi er færdige med undervisning</vt:lpstr>
      <vt:lpstr>Købt eller solgt</vt:lpstr>
      <vt:lpstr>Introduktion </vt:lpstr>
      <vt:lpstr>Over de næste 4 moduler skal I se på følgende:</vt:lpstr>
      <vt:lpstr>Program for i dag </vt:lpstr>
      <vt:lpstr>Del 1 – vælg boliger</vt:lpstr>
      <vt:lpstr>De to boliger</vt:lpstr>
      <vt:lpstr>Din bolig</vt:lpstr>
      <vt:lpstr>DIT HUS </vt:lpstr>
      <vt:lpstr>Kend din nabo – teori opsamling fra lev eller overlev </vt:lpstr>
      <vt:lpstr>KRAM → Hvad betyder det?</vt:lpstr>
      <vt:lpstr>Hvordan måler vi levevilkår: Bruttonationalprodukt (BNP)</vt:lpstr>
      <vt:lpstr>Hvor mange dør af rygning  (% af dødsfald)</vt:lpstr>
      <vt:lpstr>Alkoholforbrug </vt:lpstr>
      <vt:lpstr>Hvor mange dør af Alkohol?</vt:lpstr>
      <vt:lpstr>Hvor mange dør af overvægt?  </vt:lpstr>
      <vt:lpstr>HAR VI RÅD TIL SUND KOST? </vt:lpstr>
      <vt:lpstr>PowerPoint-præsentation</vt:lpstr>
      <vt:lpstr>PowerPoint-præsentation</vt:lpstr>
      <vt:lpstr>PowerPoint-præsentation</vt:lpstr>
      <vt:lpstr>Der ikke kun globale men også regionale forskelle! </vt:lpstr>
      <vt:lpstr>Opsamling - levevilkår og livsstil i Danmark </vt:lpstr>
      <vt:lpstr>Hvordan ser det ud i kommunerne? -indkomst </vt:lpstr>
      <vt:lpstr>PowerPoint-præsentation</vt:lpstr>
      <vt:lpstr>PowerPoint-præsentation</vt:lpstr>
      <vt:lpstr>KRAM</vt:lpstr>
      <vt:lpstr>Hvordan ser det ud i kommunerne? -KRAM </vt:lpstr>
      <vt:lpstr>TIL SLUT – hvad kan vi konkludere?  </vt:lpstr>
      <vt:lpstr>Energi – Solceller og solhøjde </vt:lpstr>
      <vt:lpstr>Program for i dag </vt:lpstr>
      <vt:lpstr>Bredde°, solhøjde og opvarmning ….</vt:lpstr>
      <vt:lpstr>Bredde°, solhøjde og opvarmning ….</vt:lpstr>
      <vt:lpstr>Forsøg med balloner </vt:lpstr>
      <vt:lpstr>PowerPoint-præsentation</vt:lpstr>
      <vt:lpstr>Hvorfor har vi årstider?</vt:lpstr>
      <vt:lpstr>Nordlig og sydlig vendekreds</vt:lpstr>
      <vt:lpstr>Jordens energibalance:  energi ind &gt;&lt; energi ud</vt:lpstr>
      <vt:lpstr>Forskelle i strålingsintensitet   forskelle i temperatur</vt:lpstr>
      <vt:lpstr>PowerPoint-præsentation</vt:lpstr>
      <vt:lpstr>Global opvarmning og energiforbrug</vt:lpstr>
      <vt:lpstr>Strålingsintensitet og Energibehov (kan solceller dække mit energibehov)?</vt:lpstr>
      <vt:lpstr>Oversvømmelse – skybrud og havvands-stigninger.</vt:lpstr>
      <vt:lpstr>Program for i dag </vt:lpstr>
      <vt:lpstr>Vandets kredsløb</vt:lpstr>
      <vt:lpstr>Vand i balance -&gt; vandbalanceligning</vt:lpstr>
      <vt:lpstr>Vand i balance -&gt; vandbalanceligning</vt:lpstr>
      <vt:lpstr>Definition på dugpunktet</vt:lpstr>
      <vt:lpstr>Luftens mætningskurve</vt:lpstr>
      <vt:lpstr>PowerPoint-præsentation</vt:lpstr>
      <vt:lpstr>Hvad betyder Topografisk opland?</vt:lpstr>
      <vt:lpstr>PowerPoint-præsentation</vt:lpstr>
      <vt:lpstr>PowerPoint-præsentation</vt:lpstr>
      <vt:lpstr>PowerPoint-præsentation</vt:lpstr>
      <vt:lpstr>PowerPoint-præsentation</vt:lpstr>
      <vt:lpstr>Hvor sker der oversvømmelser? </vt:lpstr>
      <vt:lpstr>Opsamling - hvor er der oversvømmelser?</vt:lpstr>
      <vt:lpstr>Hvornår opstår der skybrud?</vt:lpstr>
      <vt:lpstr>Skybrud</vt:lpstr>
      <vt:lpstr>Oversvømmelse – Opsamling</vt:lpstr>
      <vt:lpstr>Grundvand og permeabilitet </vt:lpstr>
      <vt:lpstr>Program for i dag </vt:lpstr>
      <vt:lpstr>Hvad påvirker grundvandet? </vt:lpstr>
      <vt:lpstr>Hvad påvirker grundvandet? </vt:lpstr>
      <vt:lpstr>PowerPoint-præsentation</vt:lpstr>
      <vt:lpstr>Nedbør over Danmark </vt:lpstr>
      <vt:lpstr>Hvad påvirker grundvandet? </vt:lpstr>
      <vt:lpstr>PowerPoint-præsentation</vt:lpstr>
      <vt:lpstr>Hvad påvirker grundvandet? </vt:lpstr>
      <vt:lpstr>Permeabilitet</vt:lpstr>
      <vt:lpstr>Porøsitet </vt:lpstr>
      <vt:lpstr>Jorden består af små korn eller partikler (sedimenter)</vt:lpstr>
      <vt:lpstr>Nedsivning af vand i jorden</vt:lpstr>
      <vt:lpstr>Sammenlign Øst- og Vestdanmark </vt:lpstr>
      <vt:lpstr>Hvad påvirker grundvandet? </vt:lpstr>
      <vt:lpstr>Hvad betyder Topografisk opland?</vt:lpstr>
      <vt:lpstr>PowerPoint-præsentation</vt:lpstr>
      <vt:lpstr>PowerPoint-præsentation</vt:lpstr>
      <vt:lpstr>PowerPoint-præsentation</vt:lpstr>
      <vt:lpstr>Hvad påvirker grundvandet? </vt:lpstr>
      <vt:lpstr>PowerPoint-præsentation</vt:lpstr>
      <vt:lpstr>Opsamling på boligerne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Marina Rasmussen</dc:creator>
  <cp:lastModifiedBy>Marina Trier Hedegaard Hugger</cp:lastModifiedBy>
  <cp:revision>15</cp:revision>
  <dcterms:created xsi:type="dcterms:W3CDTF">2025-04-21T11:49:03Z</dcterms:created>
  <dcterms:modified xsi:type="dcterms:W3CDTF">2026-05-04T05:40:47Z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0x0101002AFC1C3DDE19E743AAC0C352BCBBF68E</vt:lpwstr>
  </property>
</Properties>
</file>