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diagrams/colors1.xml" ContentType="application/vnd.openxmlformats-officedocument.drawingml.diagramColors+xml"/>
  <Override PartName="/ppt/diagrams/quickStyle1.xml" ContentType="application/vnd.openxmlformats-officedocument.drawingml.diagramStyle+xml"/>
  <Override PartName="/ppt/diagrams/drawing1.xml" ContentType="application/vnd.ms-office.drawingml.diagramDrawing+xml"/>
  <Override PartName="/ppt/diagrams/layout1.xml" ContentType="application/vnd.openxmlformats-officedocument.drawingml.diagramLayou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1" r:id="rId6"/>
    <p:sldId id="260" r:id="rId7"/>
    <p:sldId id="262" r:id="rId8"/>
    <p:sldId id="263" r:id="rId9"/>
    <p:sldId id="264" r:id="rId10"/>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0" d="100"/>
          <a:sy n="70" d="100"/>
        </p:scale>
        <p:origin x="53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451BAF-E390-45BF-9BD0-394D9FD63855}"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712782EB-7719-4384-81CC-CFA4AC166AD3}">
      <dgm:prSet/>
      <dgm:spPr/>
      <dgm:t>
        <a:bodyPr/>
        <a:lstStyle/>
        <a:p>
          <a:r>
            <a:rPr lang="da-DK"/>
            <a:t>Flydende betegnere er ord, der ikke er præcist defineret: deres betydning ”flyder”.</a:t>
          </a:r>
          <a:endParaRPr lang="en-US"/>
        </a:p>
      </dgm:t>
    </dgm:pt>
    <dgm:pt modelId="{6468BB56-771D-4DB9-A407-A46ED0E4CEA5}" type="parTrans" cxnId="{6DECA1A0-A998-4735-9F62-2807E7D20336}">
      <dgm:prSet/>
      <dgm:spPr/>
      <dgm:t>
        <a:bodyPr/>
        <a:lstStyle/>
        <a:p>
          <a:endParaRPr lang="en-US"/>
        </a:p>
      </dgm:t>
    </dgm:pt>
    <dgm:pt modelId="{2556BD95-15D4-4A21-BA40-DB413C9337AB}" type="sibTrans" cxnId="{6DECA1A0-A998-4735-9F62-2807E7D20336}">
      <dgm:prSet/>
      <dgm:spPr/>
      <dgm:t>
        <a:bodyPr/>
        <a:lstStyle/>
        <a:p>
          <a:endParaRPr lang="en-US"/>
        </a:p>
      </dgm:t>
    </dgm:pt>
    <dgm:pt modelId="{93338769-F23B-4E59-A85B-2981F66C38D6}">
      <dgm:prSet/>
      <dgm:spPr/>
      <dgm:t>
        <a:bodyPr/>
        <a:lstStyle/>
        <a:p>
          <a:r>
            <a:rPr lang="da-DK"/>
            <a:t>Forskellige diskurser kæmper for at få lov at fastlægge deres betydning. </a:t>
          </a:r>
          <a:endParaRPr lang="en-US"/>
        </a:p>
      </dgm:t>
    </dgm:pt>
    <dgm:pt modelId="{B96E4C1E-8935-4617-864B-6C857DC51BBD}" type="parTrans" cxnId="{33DA56A1-E7A8-493F-B173-21D22E953FC2}">
      <dgm:prSet/>
      <dgm:spPr/>
      <dgm:t>
        <a:bodyPr/>
        <a:lstStyle/>
        <a:p>
          <a:endParaRPr lang="en-US"/>
        </a:p>
      </dgm:t>
    </dgm:pt>
    <dgm:pt modelId="{23A59109-EAA2-4AF6-A848-8A02A21D3E7F}" type="sibTrans" cxnId="{33DA56A1-E7A8-493F-B173-21D22E953FC2}">
      <dgm:prSet/>
      <dgm:spPr/>
      <dgm:t>
        <a:bodyPr/>
        <a:lstStyle/>
        <a:p>
          <a:endParaRPr lang="en-US"/>
        </a:p>
      </dgm:t>
    </dgm:pt>
    <dgm:pt modelId="{890D9E68-A924-444E-9B43-CF8DFDACF61A}">
      <dgm:prSet/>
      <dgm:spPr/>
      <dgm:t>
        <a:bodyPr/>
        <a:lstStyle/>
        <a:p>
          <a:r>
            <a:rPr lang="da-DK"/>
            <a:t>Fx ord som </a:t>
          </a:r>
          <a:r>
            <a:rPr lang="da-DK" i="1"/>
            <a:t>frihed, fællesskab, demokrati, ansvar, lighed, tolerance… </a:t>
          </a:r>
          <a:endParaRPr lang="en-US"/>
        </a:p>
      </dgm:t>
    </dgm:pt>
    <dgm:pt modelId="{7E98A79C-2AB0-4471-B1E8-A885955F47DB}" type="parTrans" cxnId="{4CCDFC1A-2F54-4B90-8916-33329F1F86CB}">
      <dgm:prSet/>
      <dgm:spPr/>
      <dgm:t>
        <a:bodyPr/>
        <a:lstStyle/>
        <a:p>
          <a:endParaRPr lang="en-US"/>
        </a:p>
      </dgm:t>
    </dgm:pt>
    <dgm:pt modelId="{D7C0FD5F-8217-4F4A-83C5-A4A59436E44F}" type="sibTrans" cxnId="{4CCDFC1A-2F54-4B90-8916-33329F1F86CB}">
      <dgm:prSet/>
      <dgm:spPr/>
      <dgm:t>
        <a:bodyPr/>
        <a:lstStyle/>
        <a:p>
          <a:endParaRPr lang="en-US"/>
        </a:p>
      </dgm:t>
    </dgm:pt>
    <dgm:pt modelId="{3C2DB6F3-8C4B-48F7-A12D-72CDDBEF552D}" type="pres">
      <dgm:prSet presAssocID="{AA451BAF-E390-45BF-9BD0-394D9FD63855}" presName="hierChild1" presStyleCnt="0">
        <dgm:presLayoutVars>
          <dgm:chPref val="1"/>
          <dgm:dir/>
          <dgm:animOne val="branch"/>
          <dgm:animLvl val="lvl"/>
          <dgm:resizeHandles/>
        </dgm:presLayoutVars>
      </dgm:prSet>
      <dgm:spPr/>
    </dgm:pt>
    <dgm:pt modelId="{1B4368D6-DDDC-4912-A2FC-2AC8DEE833E1}" type="pres">
      <dgm:prSet presAssocID="{712782EB-7719-4384-81CC-CFA4AC166AD3}" presName="hierRoot1" presStyleCnt="0"/>
      <dgm:spPr/>
    </dgm:pt>
    <dgm:pt modelId="{644622C7-D4CB-4B31-8B74-1B9238C82164}" type="pres">
      <dgm:prSet presAssocID="{712782EB-7719-4384-81CC-CFA4AC166AD3}" presName="composite" presStyleCnt="0"/>
      <dgm:spPr/>
    </dgm:pt>
    <dgm:pt modelId="{6C065F31-3E02-4863-9ABC-44A0F0EEE398}" type="pres">
      <dgm:prSet presAssocID="{712782EB-7719-4384-81CC-CFA4AC166AD3}" presName="background" presStyleLbl="node0" presStyleIdx="0" presStyleCnt="3"/>
      <dgm:spPr/>
    </dgm:pt>
    <dgm:pt modelId="{DADD70EE-44E2-4AFC-80BA-461418FFA428}" type="pres">
      <dgm:prSet presAssocID="{712782EB-7719-4384-81CC-CFA4AC166AD3}" presName="text" presStyleLbl="fgAcc0" presStyleIdx="0" presStyleCnt="3">
        <dgm:presLayoutVars>
          <dgm:chPref val="3"/>
        </dgm:presLayoutVars>
      </dgm:prSet>
      <dgm:spPr/>
    </dgm:pt>
    <dgm:pt modelId="{2DF3B5CF-B548-4FF8-BB6C-23AE102AAFEC}" type="pres">
      <dgm:prSet presAssocID="{712782EB-7719-4384-81CC-CFA4AC166AD3}" presName="hierChild2" presStyleCnt="0"/>
      <dgm:spPr/>
    </dgm:pt>
    <dgm:pt modelId="{D5209089-CCE8-45C0-BF0D-2623D6953EE5}" type="pres">
      <dgm:prSet presAssocID="{93338769-F23B-4E59-A85B-2981F66C38D6}" presName="hierRoot1" presStyleCnt="0"/>
      <dgm:spPr/>
    </dgm:pt>
    <dgm:pt modelId="{1D7DBE9F-D003-45A5-AF55-B7E0AC6FA797}" type="pres">
      <dgm:prSet presAssocID="{93338769-F23B-4E59-A85B-2981F66C38D6}" presName="composite" presStyleCnt="0"/>
      <dgm:spPr/>
    </dgm:pt>
    <dgm:pt modelId="{52EE2BD0-1231-4F2C-943A-BE5D51E64C3B}" type="pres">
      <dgm:prSet presAssocID="{93338769-F23B-4E59-A85B-2981F66C38D6}" presName="background" presStyleLbl="node0" presStyleIdx="1" presStyleCnt="3"/>
      <dgm:spPr/>
    </dgm:pt>
    <dgm:pt modelId="{5FADCB68-0177-49F8-BE14-6FAFD2594415}" type="pres">
      <dgm:prSet presAssocID="{93338769-F23B-4E59-A85B-2981F66C38D6}" presName="text" presStyleLbl="fgAcc0" presStyleIdx="1" presStyleCnt="3">
        <dgm:presLayoutVars>
          <dgm:chPref val="3"/>
        </dgm:presLayoutVars>
      </dgm:prSet>
      <dgm:spPr/>
    </dgm:pt>
    <dgm:pt modelId="{DC31673D-F23C-463C-A4DA-979381174BC4}" type="pres">
      <dgm:prSet presAssocID="{93338769-F23B-4E59-A85B-2981F66C38D6}" presName="hierChild2" presStyleCnt="0"/>
      <dgm:spPr/>
    </dgm:pt>
    <dgm:pt modelId="{FBDE10D9-D1E3-48B5-B82E-E425AF9E7498}" type="pres">
      <dgm:prSet presAssocID="{890D9E68-A924-444E-9B43-CF8DFDACF61A}" presName="hierRoot1" presStyleCnt="0"/>
      <dgm:spPr/>
    </dgm:pt>
    <dgm:pt modelId="{4FD61BC9-1BF6-41D2-AF1A-54B24AC7BEA1}" type="pres">
      <dgm:prSet presAssocID="{890D9E68-A924-444E-9B43-CF8DFDACF61A}" presName="composite" presStyleCnt="0"/>
      <dgm:spPr/>
    </dgm:pt>
    <dgm:pt modelId="{77594FDF-CA4F-40C9-A9B1-CB5B44898424}" type="pres">
      <dgm:prSet presAssocID="{890D9E68-A924-444E-9B43-CF8DFDACF61A}" presName="background" presStyleLbl="node0" presStyleIdx="2" presStyleCnt="3"/>
      <dgm:spPr/>
    </dgm:pt>
    <dgm:pt modelId="{267010C2-26D7-4DB9-8E21-E18473AE7906}" type="pres">
      <dgm:prSet presAssocID="{890D9E68-A924-444E-9B43-CF8DFDACF61A}" presName="text" presStyleLbl="fgAcc0" presStyleIdx="2" presStyleCnt="3">
        <dgm:presLayoutVars>
          <dgm:chPref val="3"/>
        </dgm:presLayoutVars>
      </dgm:prSet>
      <dgm:spPr/>
    </dgm:pt>
    <dgm:pt modelId="{42C831BB-1AF8-48FB-AA66-42AD4542901E}" type="pres">
      <dgm:prSet presAssocID="{890D9E68-A924-444E-9B43-CF8DFDACF61A}" presName="hierChild2" presStyleCnt="0"/>
      <dgm:spPr/>
    </dgm:pt>
  </dgm:ptLst>
  <dgm:cxnLst>
    <dgm:cxn modelId="{4CCDFC1A-2F54-4B90-8916-33329F1F86CB}" srcId="{AA451BAF-E390-45BF-9BD0-394D9FD63855}" destId="{890D9E68-A924-444E-9B43-CF8DFDACF61A}" srcOrd="2" destOrd="0" parTransId="{7E98A79C-2AB0-4471-B1E8-A885955F47DB}" sibTransId="{D7C0FD5F-8217-4F4A-83C5-A4A59436E44F}"/>
    <dgm:cxn modelId="{28AB5F35-3D43-4DCD-B803-1EFCCD3CEAA4}" type="presOf" srcId="{93338769-F23B-4E59-A85B-2981F66C38D6}" destId="{5FADCB68-0177-49F8-BE14-6FAFD2594415}" srcOrd="0" destOrd="0" presId="urn:microsoft.com/office/officeart/2005/8/layout/hierarchy1"/>
    <dgm:cxn modelId="{76411259-38D8-40D9-A9C4-5B959748176E}" type="presOf" srcId="{712782EB-7719-4384-81CC-CFA4AC166AD3}" destId="{DADD70EE-44E2-4AFC-80BA-461418FFA428}" srcOrd="0" destOrd="0" presId="urn:microsoft.com/office/officeart/2005/8/layout/hierarchy1"/>
    <dgm:cxn modelId="{4230E09C-F8D4-4A0C-89B4-BB96287FF004}" type="presOf" srcId="{890D9E68-A924-444E-9B43-CF8DFDACF61A}" destId="{267010C2-26D7-4DB9-8E21-E18473AE7906}" srcOrd="0" destOrd="0" presId="urn:microsoft.com/office/officeart/2005/8/layout/hierarchy1"/>
    <dgm:cxn modelId="{6DECA1A0-A998-4735-9F62-2807E7D20336}" srcId="{AA451BAF-E390-45BF-9BD0-394D9FD63855}" destId="{712782EB-7719-4384-81CC-CFA4AC166AD3}" srcOrd="0" destOrd="0" parTransId="{6468BB56-771D-4DB9-A407-A46ED0E4CEA5}" sibTransId="{2556BD95-15D4-4A21-BA40-DB413C9337AB}"/>
    <dgm:cxn modelId="{33DA56A1-E7A8-493F-B173-21D22E953FC2}" srcId="{AA451BAF-E390-45BF-9BD0-394D9FD63855}" destId="{93338769-F23B-4E59-A85B-2981F66C38D6}" srcOrd="1" destOrd="0" parTransId="{B96E4C1E-8935-4617-864B-6C857DC51BBD}" sibTransId="{23A59109-EAA2-4AF6-A848-8A02A21D3E7F}"/>
    <dgm:cxn modelId="{CE10A8A2-F6D7-49C9-B497-64CB6ADC0ABC}" type="presOf" srcId="{AA451BAF-E390-45BF-9BD0-394D9FD63855}" destId="{3C2DB6F3-8C4B-48F7-A12D-72CDDBEF552D}" srcOrd="0" destOrd="0" presId="urn:microsoft.com/office/officeart/2005/8/layout/hierarchy1"/>
    <dgm:cxn modelId="{2F2A7B68-D80B-4BE5-A90A-8F6F94DE9E71}" type="presParOf" srcId="{3C2DB6F3-8C4B-48F7-A12D-72CDDBEF552D}" destId="{1B4368D6-DDDC-4912-A2FC-2AC8DEE833E1}" srcOrd="0" destOrd="0" presId="urn:microsoft.com/office/officeart/2005/8/layout/hierarchy1"/>
    <dgm:cxn modelId="{2E1FADAB-9DBD-49A7-B27B-E3B8108B671C}" type="presParOf" srcId="{1B4368D6-DDDC-4912-A2FC-2AC8DEE833E1}" destId="{644622C7-D4CB-4B31-8B74-1B9238C82164}" srcOrd="0" destOrd="0" presId="urn:microsoft.com/office/officeart/2005/8/layout/hierarchy1"/>
    <dgm:cxn modelId="{88CA2047-3EBA-4206-89EA-CF811A21D472}" type="presParOf" srcId="{644622C7-D4CB-4B31-8B74-1B9238C82164}" destId="{6C065F31-3E02-4863-9ABC-44A0F0EEE398}" srcOrd="0" destOrd="0" presId="urn:microsoft.com/office/officeart/2005/8/layout/hierarchy1"/>
    <dgm:cxn modelId="{351C974D-5B96-4ECE-8581-2ABEA85AB07F}" type="presParOf" srcId="{644622C7-D4CB-4B31-8B74-1B9238C82164}" destId="{DADD70EE-44E2-4AFC-80BA-461418FFA428}" srcOrd="1" destOrd="0" presId="urn:microsoft.com/office/officeart/2005/8/layout/hierarchy1"/>
    <dgm:cxn modelId="{614DE712-E8F4-4EA7-BB4C-2855B2C35235}" type="presParOf" srcId="{1B4368D6-DDDC-4912-A2FC-2AC8DEE833E1}" destId="{2DF3B5CF-B548-4FF8-BB6C-23AE102AAFEC}" srcOrd="1" destOrd="0" presId="urn:microsoft.com/office/officeart/2005/8/layout/hierarchy1"/>
    <dgm:cxn modelId="{29A76CA1-8AFD-4027-BBEC-28255B815581}" type="presParOf" srcId="{3C2DB6F3-8C4B-48F7-A12D-72CDDBEF552D}" destId="{D5209089-CCE8-45C0-BF0D-2623D6953EE5}" srcOrd="1" destOrd="0" presId="urn:microsoft.com/office/officeart/2005/8/layout/hierarchy1"/>
    <dgm:cxn modelId="{C1730D8D-2759-47BE-9504-AFA37D119E05}" type="presParOf" srcId="{D5209089-CCE8-45C0-BF0D-2623D6953EE5}" destId="{1D7DBE9F-D003-45A5-AF55-B7E0AC6FA797}" srcOrd="0" destOrd="0" presId="urn:microsoft.com/office/officeart/2005/8/layout/hierarchy1"/>
    <dgm:cxn modelId="{41F9F4B1-7EDD-4A68-B181-E108D9D1893E}" type="presParOf" srcId="{1D7DBE9F-D003-45A5-AF55-B7E0AC6FA797}" destId="{52EE2BD0-1231-4F2C-943A-BE5D51E64C3B}" srcOrd="0" destOrd="0" presId="urn:microsoft.com/office/officeart/2005/8/layout/hierarchy1"/>
    <dgm:cxn modelId="{9551AAAE-4259-4559-8B7E-269F25A9DB6B}" type="presParOf" srcId="{1D7DBE9F-D003-45A5-AF55-B7E0AC6FA797}" destId="{5FADCB68-0177-49F8-BE14-6FAFD2594415}" srcOrd="1" destOrd="0" presId="urn:microsoft.com/office/officeart/2005/8/layout/hierarchy1"/>
    <dgm:cxn modelId="{EE688F2A-377B-4FAA-87BC-65FB7E0F3D6A}" type="presParOf" srcId="{D5209089-CCE8-45C0-BF0D-2623D6953EE5}" destId="{DC31673D-F23C-463C-A4DA-979381174BC4}" srcOrd="1" destOrd="0" presId="urn:microsoft.com/office/officeart/2005/8/layout/hierarchy1"/>
    <dgm:cxn modelId="{6D98EE49-F530-4415-88FB-21185302FB00}" type="presParOf" srcId="{3C2DB6F3-8C4B-48F7-A12D-72CDDBEF552D}" destId="{FBDE10D9-D1E3-48B5-B82E-E425AF9E7498}" srcOrd="2" destOrd="0" presId="urn:microsoft.com/office/officeart/2005/8/layout/hierarchy1"/>
    <dgm:cxn modelId="{90A93940-530D-468A-A9A2-C0086722722C}" type="presParOf" srcId="{FBDE10D9-D1E3-48B5-B82E-E425AF9E7498}" destId="{4FD61BC9-1BF6-41D2-AF1A-54B24AC7BEA1}" srcOrd="0" destOrd="0" presId="urn:microsoft.com/office/officeart/2005/8/layout/hierarchy1"/>
    <dgm:cxn modelId="{74F570C9-1153-4B4C-9C0E-954DC396771D}" type="presParOf" srcId="{4FD61BC9-1BF6-41D2-AF1A-54B24AC7BEA1}" destId="{77594FDF-CA4F-40C9-A9B1-CB5B44898424}" srcOrd="0" destOrd="0" presId="urn:microsoft.com/office/officeart/2005/8/layout/hierarchy1"/>
    <dgm:cxn modelId="{B9613C8D-D050-4AC7-9A87-D4587E04C2D3}" type="presParOf" srcId="{4FD61BC9-1BF6-41D2-AF1A-54B24AC7BEA1}" destId="{267010C2-26D7-4DB9-8E21-E18473AE7906}" srcOrd="1" destOrd="0" presId="urn:microsoft.com/office/officeart/2005/8/layout/hierarchy1"/>
    <dgm:cxn modelId="{8DDF986F-DA17-472A-AC0C-7DE1DB9D4AE4}" type="presParOf" srcId="{FBDE10D9-D1E3-48B5-B82E-E425AF9E7498}" destId="{42C831BB-1AF8-48FB-AA66-42AD4542901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065F31-3E02-4863-9ABC-44A0F0EEE398}">
      <dsp:nvSpPr>
        <dsp:cNvPr id="0" name=""/>
        <dsp:cNvSpPr/>
      </dsp:nvSpPr>
      <dsp:spPr>
        <a:xfrm>
          <a:off x="0" y="1080567"/>
          <a:ext cx="2957512" cy="187802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DD70EE-44E2-4AFC-80BA-461418FFA428}">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da-DK" sz="2200" kern="1200"/>
            <a:t>Flydende betegnere er ord, der ikke er præcist defineret: deres betydning ”flyder”.</a:t>
          </a:r>
          <a:endParaRPr lang="en-US" sz="2200" kern="1200"/>
        </a:p>
      </dsp:txBody>
      <dsp:txXfrm>
        <a:off x="383617" y="1447754"/>
        <a:ext cx="2847502" cy="1768010"/>
      </dsp:txXfrm>
    </dsp:sp>
    <dsp:sp modelId="{52EE2BD0-1231-4F2C-943A-BE5D51E64C3B}">
      <dsp:nvSpPr>
        <dsp:cNvPr id="0" name=""/>
        <dsp:cNvSpPr/>
      </dsp:nvSpPr>
      <dsp:spPr>
        <a:xfrm>
          <a:off x="3614737" y="1080567"/>
          <a:ext cx="2957512" cy="187802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ADCB68-0177-49F8-BE14-6FAFD2594415}">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da-DK" sz="2200" kern="1200"/>
            <a:t>Forskellige diskurser kæmper for at få lov at fastlægge deres betydning. </a:t>
          </a:r>
          <a:endParaRPr lang="en-US" sz="2200" kern="1200"/>
        </a:p>
      </dsp:txBody>
      <dsp:txXfrm>
        <a:off x="3998355" y="1447754"/>
        <a:ext cx="2847502" cy="1768010"/>
      </dsp:txXfrm>
    </dsp:sp>
    <dsp:sp modelId="{77594FDF-CA4F-40C9-A9B1-CB5B44898424}">
      <dsp:nvSpPr>
        <dsp:cNvPr id="0" name=""/>
        <dsp:cNvSpPr/>
      </dsp:nvSpPr>
      <dsp:spPr>
        <a:xfrm>
          <a:off x="7229475" y="1080567"/>
          <a:ext cx="2957512" cy="187802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7010C2-26D7-4DB9-8E21-E18473AE7906}">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da-DK" sz="2200" kern="1200"/>
            <a:t>Fx ord som </a:t>
          </a:r>
          <a:r>
            <a:rPr lang="da-DK" sz="2200" i="1" kern="1200"/>
            <a:t>frihed, fællesskab, demokrati, ansvar, lighed, tolerance… </a:t>
          </a:r>
          <a:endParaRPr lang="en-US" sz="2200" kern="1200"/>
        </a:p>
      </dsp:txBody>
      <dsp:txXfrm>
        <a:off x="7613092" y="1447754"/>
        <a:ext cx="2847502" cy="176801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A16292-5689-4455-A478-51989A3F5884}" type="datetimeFigureOut">
              <a:rPr lang="da-DK" smtClean="0"/>
              <a:t>20-01-2026</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3D10D8-80E1-4BB6-ADDB-FC47F987DF9D}" type="slidenum">
              <a:rPr lang="da-DK" smtClean="0"/>
              <a:t>‹nr.›</a:t>
            </a:fld>
            <a:endParaRPr lang="da-DK"/>
          </a:p>
        </p:txBody>
      </p:sp>
    </p:spTree>
    <p:extLst>
      <p:ext uri="{BB962C8B-B14F-4D97-AF65-F5344CB8AC3E}">
        <p14:creationId xmlns:p14="http://schemas.microsoft.com/office/powerpoint/2010/main" val="4104056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Hvad siger Lady Gaga om den eksisterende kvindediskurs?</a:t>
            </a:r>
          </a:p>
          <a:p>
            <a:r>
              <a:rPr lang="da-DK" dirty="0"/>
              <a:t>Hvad mener hun med, at hendes arbejde er ”en afvisning” og ”en søgen”?</a:t>
            </a:r>
          </a:p>
          <a:p>
            <a:endParaRPr lang="da-DK" dirty="0"/>
          </a:p>
        </p:txBody>
      </p:sp>
      <p:sp>
        <p:nvSpPr>
          <p:cNvPr id="4" name="Pladsholder til slidenummer 3"/>
          <p:cNvSpPr>
            <a:spLocks noGrp="1"/>
          </p:cNvSpPr>
          <p:nvPr>
            <p:ph type="sldNum" sz="quarter" idx="5"/>
          </p:nvPr>
        </p:nvSpPr>
        <p:spPr/>
        <p:txBody>
          <a:bodyPr/>
          <a:lstStyle/>
          <a:p>
            <a:fld id="{0F3D10D8-80E1-4BB6-ADDB-FC47F987DF9D}" type="slidenum">
              <a:rPr lang="da-DK" smtClean="0"/>
              <a:t>5</a:t>
            </a:fld>
            <a:endParaRPr lang="da-DK"/>
          </a:p>
        </p:txBody>
      </p:sp>
    </p:spTree>
    <p:extLst>
      <p:ext uri="{BB962C8B-B14F-4D97-AF65-F5344CB8AC3E}">
        <p14:creationId xmlns:p14="http://schemas.microsoft.com/office/powerpoint/2010/main" val="1618147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0F3D10D8-80E1-4BB6-ADDB-FC47F987DF9D}" type="slidenum">
              <a:rPr lang="da-DK" smtClean="0"/>
              <a:t>6</a:t>
            </a:fld>
            <a:endParaRPr lang="da-DK"/>
          </a:p>
        </p:txBody>
      </p:sp>
    </p:spTree>
    <p:extLst>
      <p:ext uri="{BB962C8B-B14F-4D97-AF65-F5344CB8AC3E}">
        <p14:creationId xmlns:p14="http://schemas.microsoft.com/office/powerpoint/2010/main" val="4113445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0AFBBF-069B-4BF9-9B60-A08CC551F231}"/>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C9A0A26C-08D0-A03F-018D-CABB94CC34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F7679B54-EAEF-D1D0-3CC4-84396F7AC7F6}"/>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5" name="Pladsholder til sidefod 4">
            <a:extLst>
              <a:ext uri="{FF2B5EF4-FFF2-40B4-BE49-F238E27FC236}">
                <a16:creationId xmlns:a16="http://schemas.microsoft.com/office/drawing/2014/main" id="{9196A7EF-1D46-D82C-9611-1487230E3C38}"/>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B134349-3094-BFFC-476D-A6CE5846F284}"/>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290496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F1AC1A-FAC2-846C-E157-E534BF9183CA}"/>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A6277AA3-C702-F300-51A0-DE7E189345B2}"/>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FB6EF7E-6122-DD74-B3A2-9F5E21246284}"/>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5" name="Pladsholder til sidefod 4">
            <a:extLst>
              <a:ext uri="{FF2B5EF4-FFF2-40B4-BE49-F238E27FC236}">
                <a16:creationId xmlns:a16="http://schemas.microsoft.com/office/drawing/2014/main" id="{75E39768-63E2-E1EE-0551-43D357A8145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9C2CDD5C-F035-5DCD-C38D-78C626ECF34E}"/>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3573898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CF565A66-239E-9509-4CC9-12E24019A1AE}"/>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3FE92DC7-67C7-4E24-C887-2AD725CC1262}"/>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503DAD3-90EF-73AD-8FC7-059B2CF85501}"/>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5" name="Pladsholder til sidefod 4">
            <a:extLst>
              <a:ext uri="{FF2B5EF4-FFF2-40B4-BE49-F238E27FC236}">
                <a16:creationId xmlns:a16="http://schemas.microsoft.com/office/drawing/2014/main" id="{B01CD9A0-082D-6D0F-5B6B-D74EFD366AE1}"/>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DF263CE1-C4F2-B4A4-5B2D-71E2DCA76EAD}"/>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1291226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4269F9-C561-F82C-1911-7F5CDB03D481}"/>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A41EBBC-C8DF-4B1E-678D-CEFB32C92C7E}"/>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B8418EE1-3837-E4CE-A01A-0BE4549EAF11}"/>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5" name="Pladsholder til sidefod 4">
            <a:extLst>
              <a:ext uri="{FF2B5EF4-FFF2-40B4-BE49-F238E27FC236}">
                <a16:creationId xmlns:a16="http://schemas.microsoft.com/office/drawing/2014/main" id="{7EFED8E0-67DA-68C7-57DF-9199AD97B83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7FD96A58-B8C5-2E42-4E3E-39728CA71AF8}"/>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4024498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CABEF9-FE1A-1686-66E9-8081C7132843}"/>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5BF7EE42-2569-0315-5395-1D111818D66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47833345-190F-EF0D-AFB2-D2E6E879B74C}"/>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5" name="Pladsholder til sidefod 4">
            <a:extLst>
              <a:ext uri="{FF2B5EF4-FFF2-40B4-BE49-F238E27FC236}">
                <a16:creationId xmlns:a16="http://schemas.microsoft.com/office/drawing/2014/main" id="{12938B1B-8477-AC0D-CFC1-F968BFEA62C2}"/>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F44AEA50-DFC2-9D7E-C8A6-194E85C2104E}"/>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2686057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271928-3187-914E-D407-6751DF24F206}"/>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9F3A0CE1-314A-CC6D-D7EC-9A9D77415406}"/>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A54A4F85-B675-D1B4-6AC7-98B1C9F97710}"/>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65FAB8CA-7E78-57ED-BC59-75D06061463E}"/>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6" name="Pladsholder til sidefod 5">
            <a:extLst>
              <a:ext uri="{FF2B5EF4-FFF2-40B4-BE49-F238E27FC236}">
                <a16:creationId xmlns:a16="http://schemas.microsoft.com/office/drawing/2014/main" id="{B89317C6-A5DE-8828-82A4-55E9D207CCAA}"/>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BFAB7A5E-BADC-017B-83E7-62A83EC0A0CD}"/>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3747511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461036-53D3-1381-6A60-40237CDB08A0}"/>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76B3852E-7482-A0EA-5A1C-6009914DE8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0AEA5795-D077-E9E9-F960-3FFA76A3E348}"/>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569256D6-032C-055B-134D-E237D85C3B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15447AF0-5631-5FAE-C6B7-5A4BCE4AED7B}"/>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8EFC0438-D830-0A84-1A8E-E929F7274B84}"/>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8" name="Pladsholder til sidefod 7">
            <a:extLst>
              <a:ext uri="{FF2B5EF4-FFF2-40B4-BE49-F238E27FC236}">
                <a16:creationId xmlns:a16="http://schemas.microsoft.com/office/drawing/2014/main" id="{2698164F-D389-B49F-5E93-897380F0E7F6}"/>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9345F5A9-FD64-06BC-2C3D-EBAD1ABB7B5C}"/>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3756781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A9A923-396F-E7EC-32D4-E7DA3A0E59E1}"/>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5A9BC63D-0958-498E-F015-3EF36D655360}"/>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4" name="Pladsholder til sidefod 3">
            <a:extLst>
              <a:ext uri="{FF2B5EF4-FFF2-40B4-BE49-F238E27FC236}">
                <a16:creationId xmlns:a16="http://schemas.microsoft.com/office/drawing/2014/main" id="{0DDC76F2-00A8-4C68-B1EF-42E9527B67F5}"/>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796A071F-A1D4-BBDC-73DB-54DEB36B2CB1}"/>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3594484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29AF8A3C-B930-8EAE-0EB3-3BB2C111BFE9}"/>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3" name="Pladsholder til sidefod 2">
            <a:extLst>
              <a:ext uri="{FF2B5EF4-FFF2-40B4-BE49-F238E27FC236}">
                <a16:creationId xmlns:a16="http://schemas.microsoft.com/office/drawing/2014/main" id="{E0311ECF-72FF-DAD5-1F5B-E89EC54E2CA9}"/>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2234BD5B-1325-A283-0205-176489341C41}"/>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1877211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3C0E6B-7D62-9358-1529-7CEDC5A86929}"/>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F71A5622-5524-68CA-A1EB-B042C23287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125E8F11-7EC9-CC27-6EFC-C30B904C14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AFAA96A-3A91-AC30-690B-5E0A58A294CF}"/>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6" name="Pladsholder til sidefod 5">
            <a:extLst>
              <a:ext uri="{FF2B5EF4-FFF2-40B4-BE49-F238E27FC236}">
                <a16:creationId xmlns:a16="http://schemas.microsoft.com/office/drawing/2014/main" id="{1DFAE41C-D3D8-4868-DC00-8F80DAD60B1C}"/>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7DC59B89-E03C-0F6E-6CCD-038977D49106}"/>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2654853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614A74-47AF-0A1F-64BA-7F2BBA7F7B52}"/>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441D6A48-0BC7-2564-7745-B65670CDBF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B4657542-8C32-1802-5AFF-C5980820BF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70C3EAD-C172-5E6F-9805-3010002D0871}"/>
              </a:ext>
            </a:extLst>
          </p:cNvPr>
          <p:cNvSpPr>
            <a:spLocks noGrp="1"/>
          </p:cNvSpPr>
          <p:nvPr>
            <p:ph type="dt" sz="half" idx="10"/>
          </p:nvPr>
        </p:nvSpPr>
        <p:spPr/>
        <p:txBody>
          <a:bodyPr/>
          <a:lstStyle/>
          <a:p>
            <a:fld id="{7F98C914-14C7-472F-9B20-6174900CEA2A}" type="datetimeFigureOut">
              <a:rPr lang="da-DK" smtClean="0"/>
              <a:t>20-01-2026</a:t>
            </a:fld>
            <a:endParaRPr lang="da-DK"/>
          </a:p>
        </p:txBody>
      </p:sp>
      <p:sp>
        <p:nvSpPr>
          <p:cNvPr id="6" name="Pladsholder til sidefod 5">
            <a:extLst>
              <a:ext uri="{FF2B5EF4-FFF2-40B4-BE49-F238E27FC236}">
                <a16:creationId xmlns:a16="http://schemas.microsoft.com/office/drawing/2014/main" id="{05095C56-2CE8-289A-D7A4-CF9F8BCCC9EA}"/>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7FDBE31B-008D-6D80-8B46-BC92C689C8CD}"/>
              </a:ext>
            </a:extLst>
          </p:cNvPr>
          <p:cNvSpPr>
            <a:spLocks noGrp="1"/>
          </p:cNvSpPr>
          <p:nvPr>
            <p:ph type="sldNum" sz="quarter" idx="12"/>
          </p:nvPr>
        </p:nvSpPr>
        <p:spPr/>
        <p:txBody>
          <a:bodyPr/>
          <a:lstStyle/>
          <a:p>
            <a:fld id="{14C0431A-580C-42B2-8DC1-FCC5F3630CCE}" type="slidenum">
              <a:rPr lang="da-DK" smtClean="0"/>
              <a:t>‹nr.›</a:t>
            </a:fld>
            <a:endParaRPr lang="da-DK"/>
          </a:p>
        </p:txBody>
      </p:sp>
    </p:spTree>
    <p:extLst>
      <p:ext uri="{BB962C8B-B14F-4D97-AF65-F5344CB8AC3E}">
        <p14:creationId xmlns:p14="http://schemas.microsoft.com/office/powerpoint/2010/main" val="3063591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E9AEDF10-D656-423A-AA59-2F9A92A004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00436355-367C-5F36-7A05-CC99FAF5F5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5C77F80-9BC1-1747-CFFF-4781A4873D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98C914-14C7-472F-9B20-6174900CEA2A}" type="datetimeFigureOut">
              <a:rPr lang="da-DK" smtClean="0"/>
              <a:t>20-01-2026</a:t>
            </a:fld>
            <a:endParaRPr lang="da-DK"/>
          </a:p>
        </p:txBody>
      </p:sp>
      <p:sp>
        <p:nvSpPr>
          <p:cNvPr id="5" name="Pladsholder til sidefod 4">
            <a:extLst>
              <a:ext uri="{FF2B5EF4-FFF2-40B4-BE49-F238E27FC236}">
                <a16:creationId xmlns:a16="http://schemas.microsoft.com/office/drawing/2014/main" id="{4E9B6B57-63CB-F23C-9B68-BC62D184FC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a-DK"/>
          </a:p>
        </p:txBody>
      </p:sp>
      <p:sp>
        <p:nvSpPr>
          <p:cNvPr id="6" name="Pladsholder til slidenummer 5">
            <a:extLst>
              <a:ext uri="{FF2B5EF4-FFF2-40B4-BE49-F238E27FC236}">
                <a16:creationId xmlns:a16="http://schemas.microsoft.com/office/drawing/2014/main" id="{528FD354-D299-506E-2339-533C9323BF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4C0431A-580C-42B2-8DC1-FCC5F3630CCE}" type="slidenum">
              <a:rPr lang="da-DK" smtClean="0"/>
              <a:t>‹nr.›</a:t>
            </a:fld>
            <a:endParaRPr lang="da-DK"/>
          </a:p>
        </p:txBody>
      </p:sp>
    </p:spTree>
    <p:extLst>
      <p:ext uri="{BB962C8B-B14F-4D97-AF65-F5344CB8AC3E}">
        <p14:creationId xmlns:p14="http://schemas.microsoft.com/office/powerpoint/2010/main" val="706471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showstudio.com/projects/in_camera/lady_gaga"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showstudio.com/projects/in_camera/lady_gaga"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2D45EE4-C4F0-4F72-B1C6-39F596D138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C459BAD-4279-4A9D-B0C5-662C5F5ED2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3203463" y="-2060461"/>
            <a:ext cx="5649003" cy="10651671"/>
          </a:xfrm>
          <a:custGeom>
            <a:avLst/>
            <a:gdLst>
              <a:gd name="csX0" fmla="*/ 0 w 5649003"/>
              <a:gd name="csY0" fmla="*/ 5325836 h 10651671"/>
              <a:gd name="csX1" fmla="*/ 2824502 w 5649003"/>
              <a:gd name="csY1" fmla="*/ 0 h 10651671"/>
              <a:gd name="csX2" fmla="*/ 5649004 w 5649003"/>
              <a:gd name="csY2" fmla="*/ 5325836 h 10651671"/>
              <a:gd name="csX3" fmla="*/ 2824502 w 5649003"/>
              <a:gd name="csY3" fmla="*/ 10651672 h 10651671"/>
              <a:gd name="csX4" fmla="*/ 0 w 5649003"/>
              <a:gd name="csY4" fmla="*/ 5325836 h 10651671"/>
            </a:gdLst>
            <a:ahLst/>
            <a:cxnLst>
              <a:cxn ang="0">
                <a:pos x="csX0" y="csY0"/>
              </a:cxn>
              <a:cxn ang="0">
                <a:pos x="csX1" y="csY1"/>
              </a:cxn>
              <a:cxn ang="0">
                <a:pos x="csX2" y="csY2"/>
              </a:cxn>
              <a:cxn ang="0">
                <a:pos x="csX3" y="csY3"/>
              </a:cxn>
              <a:cxn ang="0">
                <a:pos x="csX4" y="csY4"/>
              </a:cxn>
            </a:cxnLst>
            <a:rect l="l" t="t" r="r" b="b"/>
            <a:pathLst>
              <a:path w="5649003" h="10651671" fill="none" extrusionOk="0">
                <a:moveTo>
                  <a:pt x="0" y="5325836"/>
                </a:moveTo>
                <a:cubicBezTo>
                  <a:pt x="186946" y="2320485"/>
                  <a:pt x="1438121" y="-52385"/>
                  <a:pt x="2824502" y="0"/>
                </a:cubicBezTo>
                <a:cubicBezTo>
                  <a:pt x="4703838" y="-43168"/>
                  <a:pt x="5583840" y="2369660"/>
                  <a:pt x="5649004" y="5325836"/>
                </a:cubicBezTo>
                <a:cubicBezTo>
                  <a:pt x="5518761" y="8289338"/>
                  <a:pt x="4285196" y="10894014"/>
                  <a:pt x="2824502" y="10651672"/>
                </a:cubicBezTo>
                <a:cubicBezTo>
                  <a:pt x="1536945" y="11016699"/>
                  <a:pt x="142947" y="8418643"/>
                  <a:pt x="0" y="5325836"/>
                </a:cubicBezTo>
                <a:close/>
              </a:path>
              <a:path w="5649003" h="10651671" stroke="0" extrusionOk="0">
                <a:moveTo>
                  <a:pt x="0" y="5325836"/>
                </a:moveTo>
                <a:cubicBezTo>
                  <a:pt x="-54350" y="2332108"/>
                  <a:pt x="1351726" y="167869"/>
                  <a:pt x="2824502" y="0"/>
                </a:cubicBezTo>
                <a:cubicBezTo>
                  <a:pt x="4182679" y="-143942"/>
                  <a:pt x="5672665" y="2549517"/>
                  <a:pt x="5649004" y="5325836"/>
                </a:cubicBezTo>
                <a:cubicBezTo>
                  <a:pt x="5518596" y="8280244"/>
                  <a:pt x="4081190" y="10622204"/>
                  <a:pt x="2824502" y="10651672"/>
                </a:cubicBezTo>
                <a:cubicBezTo>
                  <a:pt x="1216708" y="10537144"/>
                  <a:pt x="-100850" y="8264979"/>
                  <a:pt x="0" y="5325836"/>
                </a:cubicBezTo>
                <a:close/>
              </a:path>
            </a:pathLst>
          </a:custGeom>
          <a:solidFill>
            <a:schemeClr val="accent2"/>
          </a:solidFill>
          <a:ln w="57150">
            <a:solidFill>
              <a:schemeClr val="accent2"/>
            </a:solidFill>
            <a:extLst>
              <a:ext uri="{C807C97D-BFC1-408E-A445-0C87EB9F89A2}">
                <ask:lineSketchStyleProps xmlns:ask="http://schemas.microsoft.com/office/drawing/2018/sketchyshapes" sd="63743190">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67571287-9A22-B929-3781-BFB90E56A3C1}"/>
              </a:ext>
            </a:extLst>
          </p:cNvPr>
          <p:cNvSpPr>
            <a:spLocks noGrp="1"/>
          </p:cNvSpPr>
          <p:nvPr>
            <p:ph type="ctrTitle"/>
          </p:nvPr>
        </p:nvSpPr>
        <p:spPr>
          <a:xfrm>
            <a:off x="2066544" y="1911096"/>
            <a:ext cx="8055864" cy="2076651"/>
          </a:xfrm>
        </p:spPr>
        <p:txBody>
          <a:bodyPr anchor="b">
            <a:normAutofit/>
          </a:bodyPr>
          <a:lstStyle/>
          <a:p>
            <a:r>
              <a:rPr lang="da-DK" sz="6600">
                <a:solidFill>
                  <a:srgbClr val="FFFFFF"/>
                </a:solidFill>
              </a:rPr>
              <a:t>Diskursanalyse</a:t>
            </a:r>
          </a:p>
        </p:txBody>
      </p:sp>
      <p:sp>
        <p:nvSpPr>
          <p:cNvPr id="3" name="Undertitel 2">
            <a:extLst>
              <a:ext uri="{FF2B5EF4-FFF2-40B4-BE49-F238E27FC236}">
                <a16:creationId xmlns:a16="http://schemas.microsoft.com/office/drawing/2014/main" id="{3C176216-224C-EB91-AC15-4CF7B524F0FF}"/>
              </a:ext>
            </a:extLst>
          </p:cNvPr>
          <p:cNvSpPr>
            <a:spLocks noGrp="1"/>
          </p:cNvSpPr>
          <p:nvPr>
            <p:ph type="subTitle" idx="1"/>
          </p:nvPr>
        </p:nvSpPr>
        <p:spPr>
          <a:xfrm>
            <a:off x="3227832" y="4353507"/>
            <a:ext cx="5733288" cy="932688"/>
          </a:xfrm>
        </p:spPr>
        <p:txBody>
          <a:bodyPr>
            <a:normAutofit/>
          </a:bodyPr>
          <a:lstStyle/>
          <a:p>
            <a:endParaRPr lang="da-DK">
              <a:solidFill>
                <a:srgbClr val="FFFFFF"/>
              </a:solidFill>
            </a:endParaRPr>
          </a:p>
        </p:txBody>
      </p:sp>
      <p:sp>
        <p:nvSpPr>
          <p:cNvPr id="12" name="sketch line">
            <a:extLst>
              <a:ext uri="{FF2B5EF4-FFF2-40B4-BE49-F238E27FC236}">
                <a16:creationId xmlns:a16="http://schemas.microsoft.com/office/drawing/2014/main" id="{0953BC39-9D68-40BE-BF3C-5C4EB782AF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173498"/>
            <a:ext cx="4243589" cy="18288"/>
          </a:xfrm>
          <a:custGeom>
            <a:avLst/>
            <a:gdLst>
              <a:gd name="csX0" fmla="*/ 0 w 4243589"/>
              <a:gd name="csY0" fmla="*/ 0 h 18288"/>
              <a:gd name="csX1" fmla="*/ 563791 w 4243589"/>
              <a:gd name="csY1" fmla="*/ 0 h 18288"/>
              <a:gd name="csX2" fmla="*/ 1042710 w 4243589"/>
              <a:gd name="csY2" fmla="*/ 0 h 18288"/>
              <a:gd name="csX3" fmla="*/ 1564066 w 4243589"/>
              <a:gd name="csY3" fmla="*/ 0 h 18288"/>
              <a:gd name="csX4" fmla="*/ 2212729 w 4243589"/>
              <a:gd name="csY4" fmla="*/ 0 h 18288"/>
              <a:gd name="csX5" fmla="*/ 2776520 w 4243589"/>
              <a:gd name="csY5" fmla="*/ 0 h 18288"/>
              <a:gd name="csX6" fmla="*/ 3297875 w 4243589"/>
              <a:gd name="csY6" fmla="*/ 0 h 18288"/>
              <a:gd name="csX7" fmla="*/ 4243589 w 4243589"/>
              <a:gd name="csY7" fmla="*/ 0 h 18288"/>
              <a:gd name="csX8" fmla="*/ 4243589 w 4243589"/>
              <a:gd name="csY8" fmla="*/ 18288 h 18288"/>
              <a:gd name="csX9" fmla="*/ 3637362 w 4243589"/>
              <a:gd name="csY9" fmla="*/ 18288 h 18288"/>
              <a:gd name="csX10" fmla="*/ 3116007 w 4243589"/>
              <a:gd name="csY10" fmla="*/ 18288 h 18288"/>
              <a:gd name="csX11" fmla="*/ 2424908 w 4243589"/>
              <a:gd name="csY11" fmla="*/ 18288 h 18288"/>
              <a:gd name="csX12" fmla="*/ 1861117 w 4243589"/>
              <a:gd name="csY12" fmla="*/ 18288 h 18288"/>
              <a:gd name="csX13" fmla="*/ 1382198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rgbClr val="FFFFFF"/>
          </a:solidFill>
          <a:ln w="41275"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0068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12E9F64-F964-4ECC-E04C-04BC55836BE0}"/>
              </a:ext>
            </a:extLst>
          </p:cNvPr>
          <p:cNvSpPr>
            <a:spLocks noGrp="1"/>
          </p:cNvSpPr>
          <p:nvPr>
            <p:ph type="title"/>
          </p:nvPr>
        </p:nvSpPr>
        <p:spPr>
          <a:xfrm>
            <a:off x="838200" y="365125"/>
            <a:ext cx="10515600" cy="1325563"/>
          </a:xfrm>
        </p:spPr>
        <p:txBody>
          <a:bodyPr>
            <a:normAutofit/>
          </a:bodyPr>
          <a:lstStyle/>
          <a:p>
            <a:r>
              <a:rPr lang="da-DK" sz="5400" dirty="0"/>
              <a:t>Hvad er diskurs?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ladsholder til indhold 2">
            <a:extLst>
              <a:ext uri="{FF2B5EF4-FFF2-40B4-BE49-F238E27FC236}">
                <a16:creationId xmlns:a16="http://schemas.microsoft.com/office/drawing/2014/main" id="{3130749E-8E50-DF51-356C-55E67B951B1C}"/>
              </a:ext>
            </a:extLst>
          </p:cNvPr>
          <p:cNvSpPr>
            <a:spLocks noGrp="1"/>
          </p:cNvSpPr>
          <p:nvPr>
            <p:ph idx="1"/>
          </p:nvPr>
        </p:nvSpPr>
        <p:spPr>
          <a:xfrm>
            <a:off x="838200" y="1929384"/>
            <a:ext cx="10515600" cy="4251960"/>
          </a:xfrm>
        </p:spPr>
        <p:txBody>
          <a:bodyPr>
            <a:normAutofit/>
          </a:bodyPr>
          <a:lstStyle/>
          <a:p>
            <a:r>
              <a:rPr lang="da-DK" sz="2200"/>
              <a:t>Diskurs handler om måden, vi taler om et givent emne på.</a:t>
            </a:r>
          </a:p>
          <a:p>
            <a:r>
              <a:rPr lang="da-DK" sz="2200"/>
              <a:t>Diskurs kan også kaldes italesættelse.</a:t>
            </a:r>
          </a:p>
          <a:p>
            <a:r>
              <a:rPr lang="da-DK" sz="2200"/>
              <a:t>Men diskurs er ikke KUN ord. I begrebet ligger idéen om, at de ord, vi bruger, former virkeligheden. </a:t>
            </a:r>
          </a:p>
          <a:p>
            <a:r>
              <a:rPr lang="da-DK" sz="2200"/>
              <a:t>Hvis vi fx ofte omtaler indvandrere som </a:t>
            </a:r>
            <a:r>
              <a:rPr lang="da-DK" sz="2200" i="1"/>
              <a:t>umuliusser, fanatikere, uduelige, arbejdsløse, umulige</a:t>
            </a:r>
            <a:r>
              <a:rPr lang="da-DK" sz="2200"/>
              <a:t> osv. påvirker det måden folk tænker og handler. På samme måde hvis de eneste nyhedsartikler, vi læser om indvandrere, omtaler dem som kriminelle e.l. </a:t>
            </a:r>
          </a:p>
        </p:txBody>
      </p:sp>
    </p:spTree>
    <p:extLst>
      <p:ext uri="{BB962C8B-B14F-4D97-AF65-F5344CB8AC3E}">
        <p14:creationId xmlns:p14="http://schemas.microsoft.com/office/powerpoint/2010/main" val="917907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4AD90D4-3674-8AE6-9F24-7F5086DB5F19}"/>
              </a:ext>
            </a:extLst>
          </p:cNvPr>
          <p:cNvSpPr>
            <a:spLocks noGrp="1"/>
          </p:cNvSpPr>
          <p:nvPr>
            <p:ph type="title"/>
          </p:nvPr>
        </p:nvSpPr>
        <p:spPr>
          <a:xfrm>
            <a:off x="838200" y="365125"/>
            <a:ext cx="10515600" cy="1325563"/>
          </a:xfrm>
        </p:spPr>
        <p:txBody>
          <a:bodyPr>
            <a:normAutofit/>
          </a:bodyPr>
          <a:lstStyle/>
          <a:p>
            <a:r>
              <a:rPr lang="da-DK" sz="5400"/>
              <a:t>Hvad er et nodalpunkt?</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ladsholder til indhold 2">
            <a:extLst>
              <a:ext uri="{FF2B5EF4-FFF2-40B4-BE49-F238E27FC236}">
                <a16:creationId xmlns:a16="http://schemas.microsoft.com/office/drawing/2014/main" id="{2EE627E2-39BD-AC8B-C00A-A59A7831A0FC}"/>
              </a:ext>
            </a:extLst>
          </p:cNvPr>
          <p:cNvSpPr>
            <a:spLocks noGrp="1"/>
          </p:cNvSpPr>
          <p:nvPr>
            <p:ph idx="1"/>
          </p:nvPr>
        </p:nvSpPr>
        <p:spPr>
          <a:xfrm>
            <a:off x="838200" y="1929384"/>
            <a:ext cx="10515600" cy="4251960"/>
          </a:xfrm>
        </p:spPr>
        <p:txBody>
          <a:bodyPr>
            <a:normAutofit/>
          </a:bodyPr>
          <a:lstStyle/>
          <a:p>
            <a:r>
              <a:rPr lang="da-DK" sz="2200" dirty="0" err="1"/>
              <a:t>Nodalpunktet</a:t>
            </a:r>
            <a:r>
              <a:rPr lang="da-DK" sz="2200" dirty="0"/>
              <a:t> er det emne, vi vil undersøge diskursen om. </a:t>
            </a:r>
          </a:p>
          <a:p>
            <a:r>
              <a:rPr lang="da-DK" sz="2200" dirty="0"/>
              <a:t>Når vi analyserer en tekst ift. diskurs, vælger vi først et </a:t>
            </a:r>
            <a:r>
              <a:rPr lang="da-DK" sz="2200" dirty="0" err="1"/>
              <a:t>nodalpunkt</a:t>
            </a:r>
            <a:r>
              <a:rPr lang="da-DK" sz="2200" dirty="0"/>
              <a:t>.</a:t>
            </a:r>
          </a:p>
          <a:p>
            <a:r>
              <a:rPr lang="da-DK" sz="2200" dirty="0"/>
              <a:t>Hvis vi vil undersøge kønsdiskurs, kan </a:t>
            </a:r>
            <a:r>
              <a:rPr lang="da-DK" sz="2200" dirty="0" err="1"/>
              <a:t>nodalpunktet</a:t>
            </a:r>
            <a:r>
              <a:rPr lang="da-DK" sz="2200" dirty="0"/>
              <a:t> fx være ”køn”, ”kvinde” eller ”mand”. </a:t>
            </a:r>
          </a:p>
          <a:p>
            <a:pPr marL="0" indent="0">
              <a:buNone/>
            </a:pPr>
            <a:endParaRPr lang="da-DK" sz="2200" dirty="0"/>
          </a:p>
          <a:p>
            <a:pPr marL="0" indent="0">
              <a:buNone/>
            </a:pPr>
            <a:r>
              <a:rPr lang="da-DK" sz="2200" b="1" dirty="0">
                <a:solidFill>
                  <a:schemeClr val="accent2"/>
                </a:solidFill>
              </a:rPr>
              <a:t>HVILKET NODALPUNKT VIL DET GIVE MENING AT VÆLGE, HVIS VI VIL LAVE EN DISKURSANALYSE AF KOSTRÅDENE?</a:t>
            </a:r>
          </a:p>
        </p:txBody>
      </p:sp>
    </p:spTree>
    <p:extLst>
      <p:ext uri="{BB962C8B-B14F-4D97-AF65-F5344CB8AC3E}">
        <p14:creationId xmlns:p14="http://schemas.microsoft.com/office/powerpoint/2010/main" val="2534662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0E46428-45FA-7631-F65C-3005510709CC}"/>
              </a:ext>
            </a:extLst>
          </p:cNvPr>
          <p:cNvSpPr>
            <a:spLocks noGrp="1"/>
          </p:cNvSpPr>
          <p:nvPr>
            <p:ph type="title"/>
          </p:nvPr>
        </p:nvSpPr>
        <p:spPr>
          <a:xfrm>
            <a:off x="838200" y="365125"/>
            <a:ext cx="10515600" cy="1325563"/>
          </a:xfrm>
        </p:spPr>
        <p:txBody>
          <a:bodyPr>
            <a:normAutofit/>
          </a:bodyPr>
          <a:lstStyle/>
          <a:p>
            <a:r>
              <a:rPr lang="da-DK" sz="5400"/>
              <a:t>Hvad er en ækvivalenskæde?</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ladsholder til indhold 2">
            <a:extLst>
              <a:ext uri="{FF2B5EF4-FFF2-40B4-BE49-F238E27FC236}">
                <a16:creationId xmlns:a16="http://schemas.microsoft.com/office/drawing/2014/main" id="{263ACF9B-2546-E9DE-D638-A621DA336C5A}"/>
              </a:ext>
            </a:extLst>
          </p:cNvPr>
          <p:cNvSpPr>
            <a:spLocks noGrp="1"/>
          </p:cNvSpPr>
          <p:nvPr>
            <p:ph idx="1"/>
          </p:nvPr>
        </p:nvSpPr>
        <p:spPr>
          <a:xfrm>
            <a:off x="838200" y="1929384"/>
            <a:ext cx="10515600" cy="4251960"/>
          </a:xfrm>
        </p:spPr>
        <p:txBody>
          <a:bodyPr>
            <a:normAutofit/>
          </a:bodyPr>
          <a:lstStyle/>
          <a:p>
            <a:r>
              <a:rPr lang="da-DK" sz="2200"/>
              <a:t>Ækvivalenskæden er de ord, der knytter sig til nodalpunktet.</a:t>
            </a:r>
          </a:p>
          <a:p>
            <a:r>
              <a:rPr lang="da-DK" sz="2200"/>
              <a:t>Vi kan sige, at der sættes en slags lighedstegn mellem nodalpunkt og ordene i ækvivalenskæden.</a:t>
            </a:r>
          </a:p>
          <a:p>
            <a:r>
              <a:rPr lang="da-DK" sz="2200"/>
              <a:t>Se fx på Lady Gaga’s italesættelse af kvinder/køn i dette citat:</a:t>
            </a:r>
          </a:p>
          <a:p>
            <a:pPr marL="0" indent="0">
              <a:buNone/>
            </a:pPr>
            <a:r>
              <a:rPr lang="da-DK" sz="2200" i="1"/>
              <a:t>Jeg er </a:t>
            </a:r>
            <a:r>
              <a:rPr lang="da-DK" sz="2200" i="1">
                <a:highlight>
                  <a:srgbClr val="FFFF00"/>
                </a:highlight>
              </a:rPr>
              <a:t>feminist</a:t>
            </a:r>
            <a:r>
              <a:rPr lang="da-DK" sz="2200" i="1"/>
              <a:t>. Jeg afviser helhjertet den måde, vi lærer at opfatte kvinder på. Kvinders skønhed, hvordan en kvinde skal handle eller opføre sig. Kvinder er </a:t>
            </a:r>
            <a:r>
              <a:rPr lang="da-DK" sz="2200" i="1">
                <a:highlight>
                  <a:srgbClr val="FFFF00"/>
                </a:highlight>
              </a:rPr>
              <a:t>stærke</a:t>
            </a:r>
            <a:r>
              <a:rPr lang="da-DK" sz="2200" i="1"/>
              <a:t> og </a:t>
            </a:r>
            <a:r>
              <a:rPr lang="da-DK" sz="2200" i="1">
                <a:highlight>
                  <a:srgbClr val="FFFF00"/>
                </a:highlight>
              </a:rPr>
              <a:t>skrøbelige</a:t>
            </a:r>
            <a:r>
              <a:rPr lang="da-DK" sz="2200" i="1"/>
              <a:t>. Kvinder er </a:t>
            </a:r>
            <a:r>
              <a:rPr lang="da-DK" sz="2200" i="1">
                <a:highlight>
                  <a:srgbClr val="FFFF00"/>
                </a:highlight>
              </a:rPr>
              <a:t>smukke</a:t>
            </a:r>
            <a:r>
              <a:rPr lang="da-DK" sz="2200" i="1"/>
              <a:t> og </a:t>
            </a:r>
            <a:r>
              <a:rPr lang="da-DK" sz="2200" i="1">
                <a:highlight>
                  <a:srgbClr val="FFFF00"/>
                </a:highlight>
              </a:rPr>
              <a:t>grimme</a:t>
            </a:r>
            <a:r>
              <a:rPr lang="da-DK" sz="2200" i="1"/>
              <a:t>. Vi taler </a:t>
            </a:r>
            <a:r>
              <a:rPr lang="da-DK" sz="2200" i="1">
                <a:highlight>
                  <a:srgbClr val="FFFF00"/>
                </a:highlight>
              </a:rPr>
              <a:t>blødt</a:t>
            </a:r>
            <a:r>
              <a:rPr lang="da-DK" sz="2200" i="1"/>
              <a:t> og </a:t>
            </a:r>
            <a:r>
              <a:rPr lang="da-DK" sz="2200" i="1">
                <a:highlight>
                  <a:srgbClr val="FFFF00"/>
                </a:highlight>
              </a:rPr>
              <a:t>højrøstet</a:t>
            </a:r>
            <a:r>
              <a:rPr lang="da-DK" sz="2200" i="1"/>
              <a:t> på en gang. Der er noget tankestyrende ved den måde, vi lærer at se kvinder på. Mit arbejde, både visuelt og musikalsk, er en afvisning af alle disse ting. Og mest vigtigt en søgen.</a:t>
            </a:r>
          </a:p>
          <a:p>
            <a:pPr marL="0" indent="0">
              <a:buNone/>
            </a:pPr>
            <a:r>
              <a:rPr lang="da-DK" sz="2200" i="1" dirty="0"/>
              <a:t>I et </a:t>
            </a:r>
            <a:r>
              <a:rPr lang="da-DK" sz="2200" i="1" dirty="0">
                <a:hlinkClick r:id="rId2"/>
              </a:rPr>
              <a:t>interview</a:t>
            </a:r>
            <a:r>
              <a:rPr lang="da-DK" sz="2200" i="1" dirty="0"/>
              <a:t> med </a:t>
            </a:r>
            <a:r>
              <a:rPr lang="da-DK" sz="2200" i="1"/>
              <a:t>SHOWstudio</a:t>
            </a:r>
            <a:r>
              <a:rPr lang="da-DK" sz="2200" i="1" dirty="0"/>
              <a:t> fra 2010, forklarede Lady Gaga, hvorfor hun er feminist.</a:t>
            </a:r>
            <a:endParaRPr lang="da-DK" sz="2200" dirty="0"/>
          </a:p>
          <a:p>
            <a:pPr marL="0" indent="0">
              <a:buNone/>
            </a:pPr>
            <a:endParaRPr lang="da-DK" sz="2200"/>
          </a:p>
          <a:p>
            <a:endParaRPr lang="da-DK" sz="2200"/>
          </a:p>
          <a:p>
            <a:endParaRPr lang="da-DK" sz="2200"/>
          </a:p>
        </p:txBody>
      </p:sp>
    </p:spTree>
    <p:extLst>
      <p:ext uri="{BB962C8B-B14F-4D97-AF65-F5344CB8AC3E}">
        <p14:creationId xmlns:p14="http://schemas.microsoft.com/office/powerpoint/2010/main" val="1914784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CF6956-4370-724F-8E6D-D79920CD2DFB}"/>
              </a:ext>
            </a:extLst>
          </p:cNvPr>
          <p:cNvSpPr>
            <a:spLocks noGrp="1"/>
          </p:cNvSpPr>
          <p:nvPr>
            <p:ph type="title"/>
          </p:nvPr>
        </p:nvSpPr>
        <p:spPr/>
        <p:txBody>
          <a:bodyPr/>
          <a:lstStyle/>
          <a:p>
            <a:r>
              <a:rPr lang="da-DK" dirty="0"/>
              <a:t>Hvad er en differenskæde?</a:t>
            </a:r>
          </a:p>
        </p:txBody>
      </p:sp>
      <p:sp>
        <p:nvSpPr>
          <p:cNvPr id="3" name="Pladsholder til indhold 2">
            <a:extLst>
              <a:ext uri="{FF2B5EF4-FFF2-40B4-BE49-F238E27FC236}">
                <a16:creationId xmlns:a16="http://schemas.microsoft.com/office/drawing/2014/main" id="{6BD41A77-9F7B-9922-1E6F-CE4C35FCBA3B}"/>
              </a:ext>
            </a:extLst>
          </p:cNvPr>
          <p:cNvSpPr>
            <a:spLocks noGrp="1"/>
          </p:cNvSpPr>
          <p:nvPr>
            <p:ph idx="1"/>
          </p:nvPr>
        </p:nvSpPr>
        <p:spPr/>
        <p:txBody>
          <a:bodyPr>
            <a:normAutofit fontScale="92500" lnSpcReduction="20000"/>
          </a:bodyPr>
          <a:lstStyle/>
          <a:p>
            <a:r>
              <a:rPr lang="da-DK" dirty="0"/>
              <a:t>Differenskæden er de ord, der står i modsætning til </a:t>
            </a:r>
            <a:r>
              <a:rPr lang="da-DK" dirty="0" err="1"/>
              <a:t>nodalpunktet</a:t>
            </a:r>
            <a:r>
              <a:rPr lang="da-DK" dirty="0"/>
              <a:t>/ækvivalenskæden.</a:t>
            </a:r>
          </a:p>
          <a:p>
            <a:r>
              <a:rPr lang="da-DK" dirty="0"/>
              <a:t>Vi kan sige, at der sættes en slags ”ikke lig med”-tegn mellem </a:t>
            </a:r>
            <a:r>
              <a:rPr lang="da-DK" dirty="0" err="1"/>
              <a:t>nodalpunkt</a:t>
            </a:r>
            <a:r>
              <a:rPr lang="da-DK" dirty="0"/>
              <a:t> og ordene i differenskæden.</a:t>
            </a:r>
          </a:p>
          <a:p>
            <a:r>
              <a:rPr lang="da-DK" dirty="0"/>
              <a:t>Se nu de grønne markeringer fx på Lady </a:t>
            </a:r>
            <a:r>
              <a:rPr lang="da-DK" dirty="0" err="1"/>
              <a:t>Gaga’s</a:t>
            </a:r>
            <a:r>
              <a:rPr lang="da-DK" dirty="0"/>
              <a:t> italesættelse af kvinder/køn i dette citat:</a:t>
            </a:r>
          </a:p>
          <a:p>
            <a:pPr marL="0" indent="0">
              <a:buNone/>
            </a:pPr>
            <a:r>
              <a:rPr lang="da-DK" i="1" dirty="0"/>
              <a:t>Jeg er </a:t>
            </a:r>
            <a:r>
              <a:rPr lang="da-DK" i="1" dirty="0">
                <a:highlight>
                  <a:srgbClr val="FFFF00"/>
                </a:highlight>
              </a:rPr>
              <a:t>feminist</a:t>
            </a:r>
            <a:r>
              <a:rPr lang="da-DK" i="1" dirty="0"/>
              <a:t>. Jeg </a:t>
            </a:r>
            <a:r>
              <a:rPr lang="da-DK" i="1" u="sng" dirty="0">
                <a:solidFill>
                  <a:srgbClr val="FF0000"/>
                </a:solidFill>
              </a:rPr>
              <a:t>afviser helhjertet </a:t>
            </a:r>
            <a:r>
              <a:rPr lang="da-DK" i="1" dirty="0">
                <a:highlight>
                  <a:srgbClr val="00FF00"/>
                </a:highlight>
              </a:rPr>
              <a:t>den måde, vi lærer at opfatte kvinder på</a:t>
            </a:r>
            <a:r>
              <a:rPr lang="da-DK" i="1" dirty="0"/>
              <a:t>. </a:t>
            </a:r>
            <a:r>
              <a:rPr lang="da-DK" i="1" dirty="0">
                <a:highlight>
                  <a:srgbClr val="00FF00"/>
                </a:highlight>
              </a:rPr>
              <a:t>Kvinders skønhed</a:t>
            </a:r>
            <a:r>
              <a:rPr lang="da-DK" i="1" dirty="0"/>
              <a:t>, </a:t>
            </a:r>
            <a:r>
              <a:rPr lang="da-DK" i="1" dirty="0">
                <a:highlight>
                  <a:srgbClr val="00FF00"/>
                </a:highlight>
              </a:rPr>
              <a:t>hvordan en kvinde skal handle eller opføre sig</a:t>
            </a:r>
            <a:r>
              <a:rPr lang="da-DK" i="1" dirty="0"/>
              <a:t>. Kvinder er </a:t>
            </a:r>
            <a:r>
              <a:rPr lang="da-DK" i="1" dirty="0">
                <a:highlight>
                  <a:srgbClr val="FFFF00"/>
                </a:highlight>
              </a:rPr>
              <a:t>stærke</a:t>
            </a:r>
            <a:r>
              <a:rPr lang="da-DK" i="1" dirty="0"/>
              <a:t> og </a:t>
            </a:r>
            <a:r>
              <a:rPr lang="da-DK" i="1" dirty="0">
                <a:highlight>
                  <a:srgbClr val="FFFF00"/>
                </a:highlight>
              </a:rPr>
              <a:t>skrøbelige</a:t>
            </a:r>
            <a:r>
              <a:rPr lang="da-DK" i="1" dirty="0"/>
              <a:t>. Kvinder er </a:t>
            </a:r>
            <a:r>
              <a:rPr lang="da-DK" i="1" dirty="0">
                <a:highlight>
                  <a:srgbClr val="FFFF00"/>
                </a:highlight>
              </a:rPr>
              <a:t>smukke</a:t>
            </a:r>
            <a:r>
              <a:rPr lang="da-DK" i="1" dirty="0"/>
              <a:t> og </a:t>
            </a:r>
            <a:r>
              <a:rPr lang="da-DK" i="1" dirty="0">
                <a:highlight>
                  <a:srgbClr val="FFFF00"/>
                </a:highlight>
              </a:rPr>
              <a:t>grimme</a:t>
            </a:r>
            <a:r>
              <a:rPr lang="da-DK" i="1" dirty="0"/>
              <a:t>. Vi taler </a:t>
            </a:r>
            <a:r>
              <a:rPr lang="da-DK" i="1" dirty="0">
                <a:highlight>
                  <a:srgbClr val="FFFF00"/>
                </a:highlight>
              </a:rPr>
              <a:t>blødt</a:t>
            </a:r>
            <a:r>
              <a:rPr lang="da-DK" i="1" dirty="0"/>
              <a:t> og </a:t>
            </a:r>
            <a:r>
              <a:rPr lang="da-DK" i="1" dirty="0">
                <a:highlight>
                  <a:srgbClr val="FFFF00"/>
                </a:highlight>
              </a:rPr>
              <a:t>højrøstet</a:t>
            </a:r>
            <a:r>
              <a:rPr lang="da-DK" i="1" dirty="0"/>
              <a:t> på en gang. Der er noget </a:t>
            </a:r>
            <a:r>
              <a:rPr lang="da-DK" i="1" dirty="0">
                <a:highlight>
                  <a:srgbClr val="00FF00"/>
                </a:highlight>
              </a:rPr>
              <a:t>tankestyrende</a:t>
            </a:r>
            <a:r>
              <a:rPr lang="da-DK" i="1" dirty="0"/>
              <a:t> ved </a:t>
            </a:r>
            <a:r>
              <a:rPr lang="da-DK" i="1" dirty="0">
                <a:highlight>
                  <a:srgbClr val="00FF00"/>
                </a:highlight>
              </a:rPr>
              <a:t>den måde, vi lærer at se kvinder på</a:t>
            </a:r>
            <a:r>
              <a:rPr lang="da-DK" i="1" dirty="0"/>
              <a:t>. Mit arbejde, både visuelt og musikalsk, er </a:t>
            </a:r>
            <a:r>
              <a:rPr lang="da-DK" i="1" u="sng" dirty="0">
                <a:solidFill>
                  <a:srgbClr val="FF0000"/>
                </a:solidFill>
              </a:rPr>
              <a:t>en afvisning af alle disse ting</a:t>
            </a:r>
            <a:r>
              <a:rPr lang="da-DK" i="1" dirty="0"/>
              <a:t>. Og mest vigtigt </a:t>
            </a:r>
            <a:r>
              <a:rPr lang="da-DK" i="1" u="sng" dirty="0">
                <a:solidFill>
                  <a:srgbClr val="FF0000"/>
                </a:solidFill>
              </a:rPr>
              <a:t>en søgen</a:t>
            </a:r>
            <a:r>
              <a:rPr lang="da-DK" i="1" dirty="0"/>
              <a:t>.</a:t>
            </a:r>
          </a:p>
          <a:p>
            <a:pPr marL="0" indent="0">
              <a:buNone/>
            </a:pPr>
            <a:r>
              <a:rPr lang="da-DK" sz="2200" i="1" dirty="0"/>
              <a:t>I et </a:t>
            </a:r>
            <a:r>
              <a:rPr lang="da-DK" sz="2200" i="1" dirty="0">
                <a:hlinkClick r:id="rId3"/>
              </a:rPr>
              <a:t>interview</a:t>
            </a:r>
            <a:r>
              <a:rPr lang="da-DK" sz="2200" i="1" dirty="0"/>
              <a:t> med </a:t>
            </a:r>
            <a:r>
              <a:rPr lang="da-DK" sz="2200" i="1" dirty="0" err="1"/>
              <a:t>SHOWstudio</a:t>
            </a:r>
            <a:r>
              <a:rPr lang="da-DK" sz="2200" i="1" dirty="0"/>
              <a:t> fra 2010, forklarede Lady Gaga, hvorfor hun er feminist.</a:t>
            </a:r>
            <a:endParaRPr lang="da-DK" sz="2200" dirty="0"/>
          </a:p>
          <a:p>
            <a:endParaRPr lang="da-DK" dirty="0"/>
          </a:p>
        </p:txBody>
      </p:sp>
      <mc:AlternateContent xmlns:mc="http://schemas.openxmlformats.org/markup-compatibility/2006">
        <mc:Choice xmlns:a14="http://schemas.microsoft.com/office/drawing/2010/main" Requires="a14">
          <p:sp>
            <p:nvSpPr>
              <p:cNvPr id="4" name="Tekstfelt 3">
                <a:extLst>
                  <a:ext uri="{FF2B5EF4-FFF2-40B4-BE49-F238E27FC236}">
                    <a16:creationId xmlns:a16="http://schemas.microsoft.com/office/drawing/2014/main" id="{DAE0D4FE-EB06-850B-0CAD-86B6EC75DA92}"/>
                  </a:ext>
                </a:extLst>
              </p:cNvPr>
              <p:cNvSpPr txBox="1"/>
              <p:nvPr/>
            </p:nvSpPr>
            <p:spPr>
              <a:xfrm flipH="1">
                <a:off x="9749184" y="69961"/>
                <a:ext cx="2010000" cy="2462213"/>
              </a:xfrm>
              <a:prstGeom prst="rect">
                <a:avLst/>
              </a:prstGeom>
              <a:noFill/>
            </p:spPr>
            <p:txBody>
              <a:bodyPr wrap="square" lIns="0" tIns="0" rIns="0" bIns="0" rtlCol="0">
                <a:spAutoFit/>
              </a:bodyPr>
              <a:lstStyle/>
              <a:p>
                <a14:m>
                  <m:oMathPara xmlns:m="http://schemas.openxmlformats.org/officeDocument/2006/math">
                    <m:oMathParaPr>
                      <m:jc m:val="centerGroup"/>
                    </m:oMathParaPr>
                    <m:oMath xmlns:m="http://schemas.openxmlformats.org/officeDocument/2006/math">
                      <m:r>
                        <a:rPr lang="da-DK" sz="16000" smtClean="0">
                          <a:solidFill>
                            <a:srgbClr val="FF0000"/>
                          </a:solidFill>
                          <a:latin typeface="Cambria Math" panose="02040503050406030204" pitchFamily="18" charset="0"/>
                        </a:rPr>
                        <m:t>≠</m:t>
                      </m:r>
                    </m:oMath>
                  </m:oMathPara>
                </a14:m>
                <a:endParaRPr lang="da-DK" sz="16000" dirty="0">
                  <a:solidFill>
                    <a:srgbClr val="FF0000"/>
                  </a:solidFill>
                </a:endParaRPr>
              </a:p>
            </p:txBody>
          </p:sp>
        </mc:Choice>
        <mc:Fallback>
          <p:sp>
            <p:nvSpPr>
              <p:cNvPr id="4" name="Tekstfelt 3">
                <a:extLst>
                  <a:ext uri="{FF2B5EF4-FFF2-40B4-BE49-F238E27FC236}">
                    <a16:creationId xmlns:a16="http://schemas.microsoft.com/office/drawing/2014/main" id="{DAE0D4FE-EB06-850B-0CAD-86B6EC75DA92}"/>
                  </a:ext>
                </a:extLst>
              </p:cNvPr>
              <p:cNvSpPr txBox="1">
                <a:spLocks noRot="1" noChangeAspect="1" noMove="1" noResize="1" noEditPoints="1" noAdjustHandles="1" noChangeArrowheads="1" noChangeShapeType="1" noTextEdit="1"/>
              </p:cNvSpPr>
              <p:nvPr/>
            </p:nvSpPr>
            <p:spPr>
              <a:xfrm flipH="1">
                <a:off x="9749184" y="69961"/>
                <a:ext cx="2010000" cy="2462213"/>
              </a:xfrm>
              <a:prstGeom prst="rect">
                <a:avLst/>
              </a:prstGeom>
              <a:blipFill>
                <a:blip r:embed="rId4"/>
                <a:stretch>
                  <a:fillRect/>
                </a:stretch>
              </a:blipFill>
            </p:spPr>
            <p:txBody>
              <a:bodyPr/>
              <a:lstStyle/>
              <a:p>
                <a:r>
                  <a:rPr lang="da-DK">
                    <a:noFill/>
                  </a:rPr>
                  <a:t> </a:t>
                </a:r>
              </a:p>
            </p:txBody>
          </p:sp>
        </mc:Fallback>
      </mc:AlternateContent>
    </p:spTree>
    <p:extLst>
      <p:ext uri="{BB962C8B-B14F-4D97-AF65-F5344CB8AC3E}">
        <p14:creationId xmlns:p14="http://schemas.microsoft.com/office/powerpoint/2010/main" val="2140686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F9428BA-3A8C-9160-254F-E2074A7C231D}"/>
              </a:ext>
            </a:extLst>
          </p:cNvPr>
          <p:cNvSpPr>
            <a:spLocks noGrp="1"/>
          </p:cNvSpPr>
          <p:nvPr>
            <p:ph type="title"/>
          </p:nvPr>
        </p:nvSpPr>
        <p:spPr>
          <a:xfrm>
            <a:off x="838200" y="365125"/>
            <a:ext cx="10515600" cy="1325563"/>
          </a:xfrm>
        </p:spPr>
        <p:txBody>
          <a:bodyPr>
            <a:normAutofit/>
          </a:bodyPr>
          <a:lstStyle/>
          <a:p>
            <a:r>
              <a:rPr lang="da-DK" sz="2200" b="1"/>
              <a:t>Læs teksten om kostrådene igen. </a:t>
            </a:r>
            <a:br>
              <a:rPr lang="da-DK" sz="2200" b="1"/>
            </a:br>
            <a:r>
              <a:rPr lang="da-DK" sz="2200" b="1"/>
              <a:t>A. Find ækvivalenskæder, der knytter sig til nodalpunkterne ”sundhed” og ”klima/bæredygtighed”. </a:t>
            </a:r>
            <a:br>
              <a:rPr lang="da-DK" sz="2200" b="1"/>
            </a:br>
            <a:r>
              <a:rPr lang="da-DK" sz="2200" b="1"/>
              <a:t>B. Er der en differenskæde eller ej?</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ladsholder til indhold 2">
            <a:extLst>
              <a:ext uri="{FF2B5EF4-FFF2-40B4-BE49-F238E27FC236}">
                <a16:creationId xmlns:a16="http://schemas.microsoft.com/office/drawing/2014/main" id="{6C05A417-C583-40BD-A1A6-7E66D5E8272A}"/>
              </a:ext>
            </a:extLst>
          </p:cNvPr>
          <p:cNvSpPr>
            <a:spLocks noGrp="1"/>
          </p:cNvSpPr>
          <p:nvPr>
            <p:ph idx="1"/>
          </p:nvPr>
        </p:nvSpPr>
        <p:spPr>
          <a:xfrm>
            <a:off x="838200" y="1929384"/>
            <a:ext cx="10515600" cy="4251960"/>
          </a:xfrm>
        </p:spPr>
        <p:txBody>
          <a:bodyPr>
            <a:normAutofit/>
          </a:bodyPr>
          <a:lstStyle/>
          <a:p>
            <a:pPr marL="0" indent="0">
              <a:buNone/>
            </a:pPr>
            <a:r>
              <a:rPr lang="da-DK" sz="1500" b="1"/>
              <a:t>Hvorfor kostråd?</a:t>
            </a:r>
          </a:p>
          <a:p>
            <a:pPr marL="0" indent="0">
              <a:buNone/>
            </a:pPr>
            <a:r>
              <a:rPr lang="da-DK" sz="1500" i="1"/>
              <a:t>De officielle Kostråd – godt for sundhed og klima</a:t>
            </a:r>
            <a:r>
              <a:rPr lang="da-DK" sz="1500"/>
              <a:t> er anbefalinger til mad og drikke, der er sund, og som samtidig tager hensyn til klimaet.</a:t>
            </a:r>
          </a:p>
          <a:p>
            <a:pPr marL="0" indent="0">
              <a:buNone/>
            </a:pPr>
            <a:r>
              <a:rPr lang="da-DK" sz="1500"/>
              <a:t>Styrelsen for Fødevarer, Landbrug og Fiskerikostråd er din rettesnor til at få en sund balance i dét, du spiser og drikker, som samtidig tager hensyn til klimaet. Når du følger alle kostrådene, er det lettere for dig at få dækket behovet for vitaminer, mineraler og andre vigtige næringsstoffer. Det vil også gøre det nemmere for dig at holde en sund vægt, og du nedsætter risikoen for livsstilsrelaterede sygdomme som fx hjerte-kar-sygdomme, type 2-diabetes og visse typer af kræft. </a:t>
            </a:r>
          </a:p>
          <a:p>
            <a:pPr marL="0" indent="0">
              <a:buNone/>
            </a:pPr>
            <a:r>
              <a:rPr lang="da-DK" sz="1500"/>
              <a:t>Det, vi spiser og drikker, har betydning for både vores sundhed og klimaet. Det skyldes, at produktionen af fødevarer medfører udledning af drivhusgasser. Det kalder man fødevarernes klimaaftryk. Kød – og især okse- og lammekød – har et højt klimaftryk.</a:t>
            </a:r>
          </a:p>
          <a:p>
            <a:pPr marL="0" indent="0">
              <a:buNone/>
            </a:pPr>
            <a:r>
              <a:rPr lang="da-DK" sz="1500"/>
              <a:t>De officielle Kostråd viser vejen til mad og drikke, der er sund, og som samtidig har et lavere klimaaftryk. Gode måltider med sund mad og et lavt klimaaftryk kan give nydelse, glæde og velvære, og gode måltider kan spille en væsentlig rolle i vores sociale liv.</a:t>
            </a:r>
          </a:p>
          <a:p>
            <a:pPr marL="0" indent="0">
              <a:buNone/>
            </a:pPr>
            <a:r>
              <a:rPr lang="da-DK" sz="1500"/>
              <a:t>Styrelsen for Fødevarer, Landbrug og Fiskeri står bag De officielle Kostråd. De er udviklet på baggrund af forskning og rådgivning fra DTU Fødevareinstituttet og i dialog med en bred vifte af interessenter.</a:t>
            </a:r>
          </a:p>
          <a:p>
            <a:pPr marL="0" indent="0">
              <a:buNone/>
            </a:pPr>
            <a:r>
              <a:rPr lang="da-DK" sz="1500"/>
              <a:t>Følg De officielle Kostråd - så gør du noget godt for både sundhed og klima.</a:t>
            </a:r>
          </a:p>
          <a:p>
            <a:endParaRPr lang="da-DK" sz="1500"/>
          </a:p>
        </p:txBody>
      </p:sp>
    </p:spTree>
    <p:extLst>
      <p:ext uri="{BB962C8B-B14F-4D97-AF65-F5344CB8AC3E}">
        <p14:creationId xmlns:p14="http://schemas.microsoft.com/office/powerpoint/2010/main" val="4172865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E6CBC8C-6888-C808-24ED-70870DAFB20F}"/>
              </a:ext>
            </a:extLst>
          </p:cNvPr>
          <p:cNvSpPr>
            <a:spLocks noGrp="1"/>
          </p:cNvSpPr>
          <p:nvPr>
            <p:ph type="title"/>
          </p:nvPr>
        </p:nvSpPr>
        <p:spPr>
          <a:xfrm>
            <a:off x="572493" y="238539"/>
            <a:ext cx="11018520" cy="1434415"/>
          </a:xfrm>
        </p:spPr>
        <p:txBody>
          <a:bodyPr anchor="b">
            <a:normAutofit/>
          </a:bodyPr>
          <a:lstStyle/>
          <a:p>
            <a:r>
              <a:rPr lang="da-DK" sz="5400"/>
              <a:t>Hvad er hegemoni og antagonisme?</a:t>
            </a:r>
          </a:p>
        </p:txBody>
      </p:sp>
      <p:sp>
        <p:nvSpPr>
          <p:cNvPr id="103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ladsholder til indhold 2">
            <a:extLst>
              <a:ext uri="{FF2B5EF4-FFF2-40B4-BE49-F238E27FC236}">
                <a16:creationId xmlns:a16="http://schemas.microsoft.com/office/drawing/2014/main" id="{638A04CE-9293-DFA6-53C7-A282F35930A4}"/>
              </a:ext>
            </a:extLst>
          </p:cNvPr>
          <p:cNvSpPr>
            <a:spLocks noGrp="1"/>
          </p:cNvSpPr>
          <p:nvPr>
            <p:ph idx="1"/>
          </p:nvPr>
        </p:nvSpPr>
        <p:spPr>
          <a:xfrm>
            <a:off x="572493" y="2071316"/>
            <a:ext cx="6713552" cy="4119172"/>
          </a:xfrm>
        </p:spPr>
        <p:txBody>
          <a:bodyPr anchor="t">
            <a:normAutofit/>
          </a:bodyPr>
          <a:lstStyle/>
          <a:p>
            <a:r>
              <a:rPr lang="da-DK" sz="1700"/>
              <a:t>Der vil altid være kamp imellem forskellige diskurser. </a:t>
            </a:r>
          </a:p>
          <a:p>
            <a:r>
              <a:rPr lang="da-DK" sz="1700"/>
              <a:t>Når vi har to modsatrettede diskurser, kalder vi det antagonisme. På engelsk betyder ”antagonism” da også ”fjendtlighed” eller ”modstand”. </a:t>
            </a:r>
          </a:p>
          <a:p>
            <a:r>
              <a:rPr lang="da-DK" sz="1700"/>
              <a:t>Hegemoni er det vi har, når en diskurs har vundet over alle andre. Der er ikke længere en gyldig moddiskurs. </a:t>
            </a:r>
          </a:p>
          <a:p>
            <a:r>
              <a:rPr lang="da-DK" sz="1700"/>
              <a:t>Har man hegemoni, har man vundet retten til at definere, hvordan vi taler om et givent emne. Vi siger, at diskursen har opnået hegemonisk status.</a:t>
            </a:r>
          </a:p>
          <a:p>
            <a:r>
              <a:rPr lang="da-DK" sz="1700"/>
              <a:t>Rygning er et godt eksempel. Tidligere var bl.a. Kim Larsen repræsentant for en moddiskurs om rygning, der handlede om nydelse og personlig frihed. I dag har en sundhedsdiskurs vundet hegemonisk status: Rygning er usundt, og det er ikke rigtig socialt acceptabelt at tale om den som andet. </a:t>
            </a:r>
          </a:p>
          <a:p>
            <a:endParaRPr lang="da-DK" sz="1700"/>
          </a:p>
        </p:txBody>
      </p:sp>
      <p:pic>
        <p:nvPicPr>
          <p:cNvPr id="1026" name="Picture 2" descr="Lyt til Kim Larsens fem største sange | Kultur | DR">
            <a:extLst>
              <a:ext uri="{FF2B5EF4-FFF2-40B4-BE49-F238E27FC236}">
                <a16:creationId xmlns:a16="http://schemas.microsoft.com/office/drawing/2014/main" id="{C92A960D-5403-5CF8-BE2E-BEEFD4D2EB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562" r="26323" b="2"/>
          <a:stretch>
            <a:fill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966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31C960-BE1A-F067-9676-18E67D0A4F85}"/>
              </a:ext>
            </a:extLst>
          </p:cNvPr>
          <p:cNvSpPr>
            <a:spLocks noGrp="1"/>
          </p:cNvSpPr>
          <p:nvPr>
            <p:ph type="title"/>
          </p:nvPr>
        </p:nvSpPr>
        <p:spPr/>
        <p:txBody>
          <a:bodyPr/>
          <a:lstStyle/>
          <a:p>
            <a:r>
              <a:rPr lang="da-DK" dirty="0"/>
              <a:t>Flydende </a:t>
            </a:r>
            <a:r>
              <a:rPr lang="da-DK" dirty="0" err="1"/>
              <a:t>betegnere</a:t>
            </a:r>
            <a:endParaRPr lang="da-DK" dirty="0"/>
          </a:p>
        </p:txBody>
      </p:sp>
      <p:graphicFrame>
        <p:nvGraphicFramePr>
          <p:cNvPr id="5" name="Pladsholder til indhold 2">
            <a:extLst>
              <a:ext uri="{FF2B5EF4-FFF2-40B4-BE49-F238E27FC236}">
                <a16:creationId xmlns:a16="http://schemas.microsoft.com/office/drawing/2014/main" id="{7876B626-5D3A-B1EC-A028-8C23DDA90257}"/>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8927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ladsholder til indhold 4" descr="Et billede, der indeholder tekst, skærmbillede, Font/skrifttype, nummer/tal&#10;&#10;AI-genereret indhold kan være ukorrekt.">
            <a:extLst>
              <a:ext uri="{FF2B5EF4-FFF2-40B4-BE49-F238E27FC236}">
                <a16:creationId xmlns:a16="http://schemas.microsoft.com/office/drawing/2014/main" id="{CCDB5719-8CC7-2F6A-0F81-CB392E0726D5}"/>
              </a:ext>
            </a:extLst>
          </p:cNvPr>
          <p:cNvPicPr>
            <a:picLocks noGrp="1" noChangeAspect="1"/>
          </p:cNvPicPr>
          <p:nvPr>
            <p:ph idx="1"/>
          </p:nvPr>
        </p:nvPicPr>
        <p:blipFill>
          <a:blip r:embed="rId2"/>
          <a:stretch>
            <a:fillRect/>
          </a:stretch>
        </p:blipFill>
        <p:spPr>
          <a:xfrm>
            <a:off x="2454779" y="643466"/>
            <a:ext cx="7282441" cy="5571067"/>
          </a:xfrm>
          <a:prstGeom prst="rect">
            <a:avLst/>
          </a:prstGeom>
        </p:spPr>
      </p:pic>
    </p:spTree>
    <p:extLst>
      <p:ext uri="{BB962C8B-B14F-4D97-AF65-F5344CB8AC3E}">
        <p14:creationId xmlns:p14="http://schemas.microsoft.com/office/powerpoint/2010/main" val="1844047715"/>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608E2B45CDC1347929F598238C993FB" ma:contentTypeVersion="8" ma:contentTypeDescription="Opret et nyt dokument." ma:contentTypeScope="" ma:versionID="715d3905184ff2bd6bec5f0a6e54e261">
  <xsd:schema xmlns:xsd="http://www.w3.org/2001/XMLSchema" xmlns:xs="http://www.w3.org/2001/XMLSchema" xmlns:p="http://schemas.microsoft.com/office/2006/metadata/properties" xmlns:ns2="d677a391-2d78-4640-8373-d97b97ca1e86" targetNamespace="http://schemas.microsoft.com/office/2006/metadata/properties" ma:root="true" ma:fieldsID="d532198e3846d0553b6dc247f4dcdb45" ns2:_="">
    <xsd:import namespace="d677a391-2d78-4640-8373-d97b97ca1e8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77a391-2d78-4640-8373-d97b97ca1e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336B93-3A1C-4B85-A6A4-043C0500AFF6}"/>
</file>

<file path=customXml/itemProps2.xml><?xml version="1.0" encoding="utf-8"?>
<ds:datastoreItem xmlns:ds="http://schemas.openxmlformats.org/officeDocument/2006/customXml" ds:itemID="{C4B09321-6491-4C54-91C7-842430EB0D51}"/>
</file>

<file path=customXml/itemProps3.xml><?xml version="1.0" encoding="utf-8"?>
<ds:datastoreItem xmlns:ds="http://schemas.openxmlformats.org/officeDocument/2006/customXml" ds:itemID="{55CA1AD2-613E-4E6F-87C8-DE6E05355B9E}"/>
</file>

<file path=docProps/app.xml><?xml version="1.0" encoding="utf-8"?>
<Properties xmlns="http://schemas.openxmlformats.org/officeDocument/2006/extended-properties" xmlns:vt="http://schemas.openxmlformats.org/officeDocument/2006/docPropsVTypes">
  <TotalTime>37</TotalTime>
  <Words>1008</Words>
  <Application>Microsoft Office PowerPoint</Application>
  <PresentationFormat>Widescreen</PresentationFormat>
  <Paragraphs>48</Paragraphs>
  <Slides>9</Slides>
  <Notes>2</Notes>
  <HiddenSlides>0</HiddenSlides>
  <MMClips>0</MMClips>
  <ScaleCrop>false</ScaleCrop>
  <HeadingPairs>
    <vt:vector size="6" baseType="variant">
      <vt:variant>
        <vt:lpstr>Benyttede skrifttyper</vt:lpstr>
      </vt:variant>
      <vt:variant>
        <vt:i4>4</vt:i4>
      </vt:variant>
      <vt:variant>
        <vt:lpstr>Tema</vt:lpstr>
      </vt:variant>
      <vt:variant>
        <vt:i4>1</vt:i4>
      </vt:variant>
      <vt:variant>
        <vt:lpstr>Slidetitler</vt:lpstr>
      </vt:variant>
      <vt:variant>
        <vt:i4>9</vt:i4>
      </vt:variant>
    </vt:vector>
  </HeadingPairs>
  <TitlesOfParts>
    <vt:vector size="14" baseType="lpstr">
      <vt:lpstr>Aptos</vt:lpstr>
      <vt:lpstr>Aptos Display</vt:lpstr>
      <vt:lpstr>Arial</vt:lpstr>
      <vt:lpstr>Cambria Math</vt:lpstr>
      <vt:lpstr>Office-tema</vt:lpstr>
      <vt:lpstr>Diskursanalyse</vt:lpstr>
      <vt:lpstr>Hvad er diskurs?</vt:lpstr>
      <vt:lpstr>Hvad er et nodalpunkt?</vt:lpstr>
      <vt:lpstr>Hvad er en ækvivalenskæde?</vt:lpstr>
      <vt:lpstr>Hvad er en differenskæde?</vt:lpstr>
      <vt:lpstr>Læs teksten om kostrådene igen.  A. Find ækvivalenskæder, der knytter sig til nodalpunkterne ”sundhed” og ”klima/bæredygtighed”.  B. Er der en differenskæde eller ej?</vt:lpstr>
      <vt:lpstr>Hvad er hegemoni og antagonisme?</vt:lpstr>
      <vt:lpstr>Flydende betegnere</vt:lpstr>
      <vt:lpstr>PowerPoint-præsentation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Birgitte Dion Sandberg</dc:creator>
  <cp:lastModifiedBy>Birgitte Dion Sandberg</cp:lastModifiedBy>
  <cp:revision>1</cp:revision>
  <dcterms:created xsi:type="dcterms:W3CDTF">2026-01-20T08:23:45Z</dcterms:created>
  <dcterms:modified xsi:type="dcterms:W3CDTF">2026-01-20T09:00:59Z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0x010100C608E2B45CDC1347929F598238C993FB</vt:lpwstr>
  </property>
  <property fmtid="{D5CDD505-2E9C-101B-9397-08002B2CF9AE}" pid="3" name="Order">
    <vt:r8>5000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